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7" r:id="rId2"/>
    <p:sldId id="258" r:id="rId3"/>
    <p:sldId id="295" r:id="rId4"/>
    <p:sldId id="256" r:id="rId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se Cases" id="{44171A72-AE36-4463-845E-60BEA0939B5B}">
          <p14:sldIdLst>
            <p14:sldId id="257"/>
            <p14:sldId id="258"/>
            <p14:sldId id="295"/>
            <p14:sldId id="25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2" autoAdjust="0"/>
    <p:restoredTop sz="89831" autoAdjust="0"/>
  </p:normalViewPr>
  <p:slideViewPr>
    <p:cSldViewPr snapToGrid="0" snapToObjects="1">
      <p:cViewPr varScale="1">
        <p:scale>
          <a:sx n="131" d="100"/>
          <a:sy n="131" d="100"/>
        </p:scale>
        <p:origin x="1674" y="120"/>
      </p:cViewPr>
      <p:guideLst/>
    </p:cSldViewPr>
  </p:slideViewPr>
  <p:notesTextViewPr>
    <p:cViewPr>
      <p:scale>
        <a:sx n="1" d="1"/>
        <a:sy n="1" d="1"/>
      </p:scale>
      <p:origin x="0" y="0"/>
    </p:cViewPr>
  </p:notesTextViewPr>
  <p:notesViewPr>
    <p:cSldViewPr snapToGrid="0" snapToObjects="1">
      <p:cViewPr varScale="1">
        <p:scale>
          <a:sx n="82" d="100"/>
          <a:sy n="82" d="100"/>
        </p:scale>
        <p:origin x="13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ju Munta" userId="eaaacbb0fd09b41c" providerId="LiveId" clId="{4F6D8457-F61F-419A-88CB-DE49C4BF4077}"/>
    <pc:docChg chg="delSld modSld delSection modSection">
      <pc:chgData name="Raju Munta" userId="eaaacbb0fd09b41c" providerId="LiveId" clId="{4F6D8457-F61F-419A-88CB-DE49C4BF4077}" dt="2026-04-21T05:25:45.709" v="158" actId="122"/>
      <pc:docMkLst>
        <pc:docMk/>
      </pc:docMkLst>
      <pc:sldChg chg="modSp mod modNotesTx">
        <pc:chgData name="Raju Munta" userId="eaaacbb0fd09b41c" providerId="LiveId" clId="{4F6D8457-F61F-419A-88CB-DE49C4BF4077}" dt="2026-04-21T04:54:07.035" v="74" actId="20577"/>
        <pc:sldMkLst>
          <pc:docMk/>
          <pc:sldMk cId="0" sldId="256"/>
        </pc:sldMkLst>
        <pc:spChg chg="mod">
          <ac:chgData name="Raju Munta" userId="eaaacbb0fd09b41c" providerId="LiveId" clId="{4F6D8457-F61F-419A-88CB-DE49C4BF4077}" dt="2026-04-21T04:32:15.723" v="9" actId="6549"/>
          <ac:spMkLst>
            <pc:docMk/>
            <pc:sldMk cId="0" sldId="256"/>
            <ac:spMk id="3" creationId="{00000000-0000-0000-0000-000000000000}"/>
          </ac:spMkLst>
        </pc:spChg>
        <pc:spChg chg="mod">
          <ac:chgData name="Raju Munta" userId="eaaacbb0fd09b41c" providerId="LiveId" clId="{4F6D8457-F61F-419A-88CB-DE49C4BF4077}" dt="2026-04-21T04:43:33.105" v="10" actId="6549"/>
          <ac:spMkLst>
            <pc:docMk/>
            <pc:sldMk cId="0" sldId="256"/>
            <ac:spMk id="4" creationId="{00000000-0000-0000-0000-000000000000}"/>
          </ac:spMkLst>
        </pc:spChg>
        <pc:spChg chg="mod">
          <ac:chgData name="Raju Munta" userId="eaaacbb0fd09b41c" providerId="LiveId" clId="{4F6D8457-F61F-419A-88CB-DE49C4BF4077}" dt="2026-04-21T04:43:39.394" v="11" actId="6549"/>
          <ac:spMkLst>
            <pc:docMk/>
            <pc:sldMk cId="0" sldId="256"/>
            <ac:spMk id="5" creationId="{00000000-0000-0000-0000-000000000000}"/>
          </ac:spMkLst>
        </pc:spChg>
        <pc:spChg chg="mod">
          <ac:chgData name="Raju Munta" userId="eaaacbb0fd09b41c" providerId="LiveId" clId="{4F6D8457-F61F-419A-88CB-DE49C4BF4077}" dt="2026-04-21T04:43:46.184" v="12" actId="6549"/>
          <ac:spMkLst>
            <pc:docMk/>
            <pc:sldMk cId="0" sldId="256"/>
            <ac:spMk id="18" creationId="{00000000-0000-0000-0000-000000000000}"/>
          </ac:spMkLst>
        </pc:spChg>
        <pc:spChg chg="mod">
          <ac:chgData name="Raju Munta" userId="eaaacbb0fd09b41c" providerId="LiveId" clId="{4F6D8457-F61F-419A-88CB-DE49C4BF4077}" dt="2026-04-21T04:43:56.149" v="15" actId="6549"/>
          <ac:spMkLst>
            <pc:docMk/>
            <pc:sldMk cId="0" sldId="256"/>
            <ac:spMk id="19" creationId="{00000000-0000-0000-0000-000000000000}"/>
          </ac:spMkLst>
        </pc:spChg>
        <pc:spChg chg="mod">
          <ac:chgData name="Raju Munta" userId="eaaacbb0fd09b41c" providerId="LiveId" clId="{4F6D8457-F61F-419A-88CB-DE49C4BF4077}" dt="2026-04-21T04:44:16.274" v="17"/>
          <ac:spMkLst>
            <pc:docMk/>
            <pc:sldMk cId="0" sldId="256"/>
            <ac:spMk id="59" creationId="{00000000-0000-0000-0000-000000000000}"/>
          </ac:spMkLst>
        </pc:spChg>
        <pc:spChg chg="mod">
          <ac:chgData name="Raju Munta" userId="eaaacbb0fd09b41c" providerId="LiveId" clId="{4F6D8457-F61F-419A-88CB-DE49C4BF4077}" dt="2026-04-21T04:44:26.409" v="18" actId="14100"/>
          <ac:spMkLst>
            <pc:docMk/>
            <pc:sldMk cId="0" sldId="256"/>
            <ac:spMk id="61" creationId="{00000000-0000-0000-0000-000000000000}"/>
          </ac:spMkLst>
        </pc:spChg>
        <pc:spChg chg="mod">
          <ac:chgData name="Raju Munta" userId="eaaacbb0fd09b41c" providerId="LiveId" clId="{4F6D8457-F61F-419A-88CB-DE49C4BF4077}" dt="2026-04-21T04:44:13.643" v="16" actId="21"/>
          <ac:spMkLst>
            <pc:docMk/>
            <pc:sldMk cId="0" sldId="256"/>
            <ac:spMk id="63" creationId="{00000000-0000-0000-0000-000000000000}"/>
          </ac:spMkLst>
        </pc:spChg>
      </pc:sldChg>
      <pc:sldChg chg="modSp mod">
        <pc:chgData name="Raju Munta" userId="eaaacbb0fd09b41c" providerId="LiveId" clId="{4F6D8457-F61F-419A-88CB-DE49C4BF4077}" dt="2026-04-21T04:32:02.728" v="3" actId="6549"/>
        <pc:sldMkLst>
          <pc:docMk/>
          <pc:sldMk cId="0" sldId="257"/>
        </pc:sldMkLst>
        <pc:spChg chg="mod">
          <ac:chgData name="Raju Munta" userId="eaaacbb0fd09b41c" providerId="LiveId" clId="{4F6D8457-F61F-419A-88CB-DE49C4BF4077}" dt="2026-04-21T04:32:02.728" v="3" actId="6549"/>
          <ac:spMkLst>
            <pc:docMk/>
            <pc:sldMk cId="0" sldId="257"/>
            <ac:spMk id="3" creationId="{00000000-0000-0000-0000-000000000000}"/>
          </ac:spMkLst>
        </pc:spChg>
      </pc:sldChg>
      <pc:sldChg chg="addSp modSp mod">
        <pc:chgData name="Raju Munta" userId="eaaacbb0fd09b41c" providerId="LiveId" clId="{4F6D8457-F61F-419A-88CB-DE49C4BF4077}" dt="2026-04-21T05:25:45.709" v="158" actId="122"/>
        <pc:sldMkLst>
          <pc:docMk/>
          <pc:sldMk cId="0" sldId="258"/>
        </pc:sldMkLst>
        <pc:spChg chg="mod">
          <ac:chgData name="Raju Munta" userId="eaaacbb0fd09b41c" providerId="LiveId" clId="{4F6D8457-F61F-419A-88CB-DE49C4BF4077}" dt="2026-04-21T04:32:06.974" v="5" actId="6549"/>
          <ac:spMkLst>
            <pc:docMk/>
            <pc:sldMk cId="0" sldId="258"/>
            <ac:spMk id="3" creationId="{00000000-0000-0000-0000-000000000000}"/>
          </ac:spMkLst>
        </pc:spChg>
        <pc:spChg chg="mod">
          <ac:chgData name="Raju Munta" userId="eaaacbb0fd09b41c" providerId="LiveId" clId="{4F6D8457-F61F-419A-88CB-DE49C4BF4077}" dt="2026-04-21T05:25:00.362" v="151" actId="21"/>
          <ac:spMkLst>
            <pc:docMk/>
            <pc:sldMk cId="0" sldId="258"/>
            <ac:spMk id="6" creationId="{00000000-0000-0000-0000-000000000000}"/>
          </ac:spMkLst>
        </pc:spChg>
        <pc:spChg chg="add mod">
          <ac:chgData name="Raju Munta" userId="eaaacbb0fd09b41c" providerId="LiveId" clId="{4F6D8457-F61F-419A-88CB-DE49C4BF4077}" dt="2026-04-21T05:25:45.709" v="158" actId="122"/>
          <ac:spMkLst>
            <pc:docMk/>
            <pc:sldMk cId="0" sldId="258"/>
            <ac:spMk id="37" creationId="{3F4924B1-D25F-9CA6-B805-EF840C763D1A}"/>
          </ac:spMkLst>
        </pc:spChg>
      </pc:sldChg>
      <pc:sldChg chg="del">
        <pc:chgData name="Raju Munta" userId="eaaacbb0fd09b41c" providerId="LiveId" clId="{4F6D8457-F61F-419A-88CB-DE49C4BF4077}" dt="2026-04-21T04:02:40.994" v="1" actId="2696"/>
        <pc:sldMkLst>
          <pc:docMk/>
          <pc:sldMk cId="0" sldId="260"/>
        </pc:sldMkLst>
      </pc:sldChg>
      <pc:sldChg chg="del">
        <pc:chgData name="Raju Munta" userId="eaaacbb0fd09b41c" providerId="LiveId" clId="{4F6D8457-F61F-419A-88CB-DE49C4BF4077}" dt="2026-04-21T04:01:53.654" v="0" actId="2696"/>
        <pc:sldMkLst>
          <pc:docMk/>
          <pc:sldMk cId="1517860086" sldId="291"/>
        </pc:sldMkLst>
      </pc:sldChg>
      <pc:sldChg chg="del">
        <pc:chgData name="Raju Munta" userId="eaaacbb0fd09b41c" providerId="LiveId" clId="{4F6D8457-F61F-419A-88CB-DE49C4BF4077}" dt="2026-04-21T04:01:53.654" v="0" actId="2696"/>
        <pc:sldMkLst>
          <pc:docMk/>
          <pc:sldMk cId="1696820653" sldId="292"/>
        </pc:sldMkLst>
      </pc:sldChg>
      <pc:sldChg chg="del">
        <pc:chgData name="Raju Munta" userId="eaaacbb0fd09b41c" providerId="LiveId" clId="{4F6D8457-F61F-419A-88CB-DE49C4BF4077}" dt="2026-04-21T04:01:53.654" v="0" actId="2696"/>
        <pc:sldMkLst>
          <pc:docMk/>
          <pc:sldMk cId="266661723" sldId="294"/>
        </pc:sldMkLst>
      </pc:sldChg>
      <pc:sldChg chg="modSp mod">
        <pc:chgData name="Raju Munta" userId="eaaacbb0fd09b41c" providerId="LiveId" clId="{4F6D8457-F61F-419A-88CB-DE49C4BF4077}" dt="2026-04-21T04:32:11.176" v="7" actId="6549"/>
        <pc:sldMkLst>
          <pc:docMk/>
          <pc:sldMk cId="0" sldId="295"/>
        </pc:sldMkLst>
        <pc:spChg chg="mod">
          <ac:chgData name="Raju Munta" userId="eaaacbb0fd09b41c" providerId="LiveId" clId="{4F6D8457-F61F-419A-88CB-DE49C4BF4077}" dt="2026-04-21T04:32:11.176" v="7" actId="6549"/>
          <ac:spMkLst>
            <pc:docMk/>
            <pc:sldMk cId="0" sldId="295"/>
            <ac:spMk id="3" creationId="{00000000-0000-0000-0000-000000000000}"/>
          </ac:spMkLst>
        </pc:spChg>
      </pc:sldChg>
      <pc:sldMasterChg chg="delSldLayout">
        <pc:chgData name="Raju Munta" userId="eaaacbb0fd09b41c" providerId="LiveId" clId="{4F6D8457-F61F-419A-88CB-DE49C4BF4077}" dt="2026-04-21T04:01:53.654" v="0" actId="2696"/>
        <pc:sldMasterMkLst>
          <pc:docMk/>
          <pc:sldMasterMk cId="0" sldId="2147483648"/>
        </pc:sldMasterMkLst>
        <pc:sldLayoutChg chg="del">
          <pc:chgData name="Raju Munta" userId="eaaacbb0fd09b41c" providerId="LiveId" clId="{4F6D8457-F61F-419A-88CB-DE49C4BF4077}" dt="2026-04-21T04:01:53.654" v="0" actId="2696"/>
          <pc:sldLayoutMkLst>
            <pc:docMk/>
            <pc:sldMasterMk cId="0" sldId="2147483648"/>
            <pc:sldLayoutMk cId="925266402" sldId="2147483650"/>
          </pc:sldLayoutMkLst>
        </pc:sldLayoutChg>
        <pc:sldLayoutChg chg="del">
          <pc:chgData name="Raju Munta" userId="eaaacbb0fd09b41c" providerId="LiveId" clId="{4F6D8457-F61F-419A-88CB-DE49C4BF4077}" dt="2026-04-21T04:01:53.654" v="0" actId="2696"/>
          <pc:sldLayoutMkLst>
            <pc:docMk/>
            <pc:sldMasterMk cId="0" sldId="2147483648"/>
            <pc:sldLayoutMk cId="1254103019" sldId="214748365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3432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My Notes — Agentic AI Architecture
LEAD WITH THE DESIGN PROBLEM
"The challenge wasn't connecting ServiceNow to an LLM — any developer can write an API call. The challenge was doing it in a way that's secure, resilient, and scales to enterprise ticket volumes without degrading the agent experience."
ON SCRIPTED REST APIs (async handling)
"I used Scripted REST APIs as the orchestration layer because they give you fine-grained control over request construction, payload shaping, and response parsing. The key design choice was making all LLM calls asynchronous — the user never waits on an external API response. The UI stays responsive while the heavy LLM processing happens in the background."
ON SECURITY — OAuth 2.0 and the Vault
"Security was designed in from day one, not added later. All API credentials live in the ServiceNow Vault — never in script includes, never in system properties. OAuth 2.0 handles the authentication handshake. Credentials rotate without touching code, and there's a clean audit trail of every external call."
ON CIRCUIT BREAKER — your differentiator
"This is the decision I'm most proud of architecturally. External LLMs have rate limits and occasionally time out — that's not a failure mode, it's a given. Most implementations handle this with a simple retry loop, which can cascade and make things worse. I implemented a Circuit Breaker pattern: after a threshold of failures, the circuit opens, stops hammering the external API, waits for a recovery window, then tests with a single request before resuming full traffic. Graceful degradation instead of falling over."
ON MID SERVER CLUSTERS
"MID Servers handle the heavy lifting for data-intensive payloads — CMDB context, CI relationships, discovery data for grounding the LLM prompt. Running that processing locally keeps latency low and avoids pushing sensitive infrastructure data to the cloud unnecessarily. It also scales horizontally."
ON LLM-AGNOSTIC DESIGN
"We architected the integration to be LLM-agnostic — the orchestration layer abstracts which model is called. If one provider has an outage, you can route to the other without changing application logic."
PROMPT QUALITY
"Prompt construction is where most GenAI implementations fail quietly. I built prompts using structured context from CSDM — incident description, relevant CI, upstream/downstream relationships, historical resolution patterns. That grounding separates a useful AI response from a hallucinated one."
WHAT YOU'D DO DIFFERENTLY
"I'd instrument the Circuit Breaker telemetry earlier. We added latency and failure-rate dashboards after go-live — having that visibility from day one would have shortened our tuning cycle significantly."</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My Notes — Zero-Touch Triage
OPENING — hook with the problem (15 seconds)
"The average service desk agent spends a significant portion of their day doing the same four things: reading a ticket, figuring out what it's about, deciding who owns it, and assigning a priority. None of that requires human judgment 95% of the time. So, I asked — what if we automated the entire triage decision, and only involved a human when the AI wasn't confident enough to act alone?"
THE TEXT-PARSING ENGINE (20 seconds)
"The first layer is a custom text-parsing engine that extracts entities from the Short Description and Brief Description fields — application names, infrastructure components, error codes, service references. That structured output becomes the input to the LLM prompt. The quality of that extraction directly determines the quality of everything downstream, so we invested heavily in getting it right before touching the AI layer."
ON IRE INTEGRATION — shows CMDB depth
"Once we've extracted entities, we cross-match them against the Core Data Dictionary and CI Class models to identify what application or infrastructure the ticket is actually about. The critical detail here is IRE — the Identification and Reconciliation Engine. Rather than just writing a CI name into the ticket and hoping it's correct, we route the match through IRE. That ensures the AI-identified CI is validated against existing CMDB records and updated without creating duplicates. It's the difference between an AI that guesses and one that maintains data integrity."
ON THE CONFIDENCE THRESHOLD — your design judgment
"This is the architectural decision I'd highlight most. The AI produces a confidence score for every triage action it takes. Above the threshold, the system acts autonomously — Priority, Category, and Assignment Group are set, initial troubleshooting steps are generated, and the ticket moves forward without a human touching it. Below the threshold, it surfaces for manual review. That gate is what lets us say the system is 100% accurate — because we defined accuracy to mean the AI only acts when it's certain, and defers when it isn't."
ON THE OUTCOME (15 seconds)
"The result was a 30% reduction in average triage time. But the number I find more interesting is the split — roughly 95% of tickets clear the confidence threshold and are triaged fully automatically. That 5% that go to human review are genuinely the ambiguous ones, which means agent time is now spent where human judgment actually adds value."
EDGE CASES
"We built a feedback loop — when an agent overrides the AI's triage decision, that correction is captured and fed back into the confidence model tuning. The system gets smarter from every exception."
TRANSITION TO SLIDE 4
"That's the incident triage layer. Let me show you how Virtual Agent and Now Assist work together on the self-service side to deflect tickets before they're even created."</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My Notes — CI Relationship Auditor
OPENING — connect to Zero-Touch Triage
"The same architectural pattern I used for incident triage — LLM extraction, IRE validation, confidence gating — I applied directly to CMDB health. The CI Relationship Auditor was built to solve a problem that's invisible until it's catastrophic: missing upstream and downstream CI dependencies in the CMDB."
THE PROBLEM IT SOLVED
"Discovery logs are unstructured. When a MID Server scans your environment, it produces raw text output that contains references to applications, servers, databases, and their interactions — but none of that is automatically structured into CMDB relationships. We were losing insight into dependencies that mattered for impact analysis, change risk scoring, and incident routing."
THE LLM PARSING LAYER
"I built an LLM-driven parsing engine that reads those unstructured discovery logs and extracts entity references and implied relationships. The model infers upstream and downstream dependencies from log patterns — for example, recognizing that an application server repeatedly calling a specific database endpoint implies a relationship that should exist in the CMDB."
ON IRE — the critical safeguard
"The extracted relationships don't go directly to the CMDB. They're routed through the Identification and Reconciliation Engine first. IRE validates that the suggested CI actually exists, checks for existing relationships, and prevents duplicates from being created. Without IRE, an LLM-driven write operation would corrupt the CMDB over time."
ON THE CONFIDENCE GATE
"Same pattern as Zero-Touch Triage: high-confidence suggestions are written automatically, low-confidence one's surface to an architect for review. The architect sees the log evidence, the suggested relationship, and the confidence score — not just a raw AI output."
THE BUSINESS OUTCOME
"The CMDB health dashboard showed measurable improvement in relationship completeness. It also improved the quality of everything that depends on CMDB accuracy: change risk scoring, impact analysis for major incidents, and the Zero-Touch Triage CI assignment we just discussed. These two AI features reinforce each other."
HALLUCINATION RISK
"That's exactly why IRE is non-negotiable. The LLM suggests — IRE validates. We never let an AI write directly to the CMDB without a reconciliation check. The confidence gate adds a second layer: ambiguous suggestions never auto-commit."
TRANSITION TO SLIDE 4
"Those two solutions cover the back-end intelligence layer. Let me show you how Virtual Agent and Now Assist work together on the employee-facing side."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SLIDE — Aisera Chatbot: Customer Support AI
CONTEXT
"This project sits alongside my ServiceNow work at a client and shows a different dimension of enterprise AI implementation — customer-facing conversational AI rather than internal IT automation. The Aisera chatbot was deployed on clients Support portal, serving diabetic patients, caregivers, and healthcare professionals who use blood glucose monitoring products."
MY ROLE — KB / CONFLUENCE INTEGRATION LEAD
"My specific responsibility was the knowledge base architecture — designing how Confluence content was structured, ingested, and used to train the Aisera model. That sounds straightforward but it was the hardest part of the implementation. The quality of the chatbot's responses is entirely determined by the quality of the KB structure. You cannot train a good conversational AI on poorly organised, inconsistently formatted, or outdated Confluence pages."
WHAT I DESIGNED — CONFLUENCE KB ARCHITECTURE
"I built a KB taxonomy in Confluence that separated content into four structured types: product troubleshooting guides, FAQs, standard operating procedures, and regulatory-compliant device guides. Each type had a defined template with consistent headings, metadata tags, and version control. That structure is what allowed Aisera's ingestion engine to parse content cleanly and assign it to the right intent categories."
THE INTEGRATION COMPLEXITY
"The chatbot integrates with three backend systems — Salesforce for customer account and case management, the ERP for order status and returns, and a Complaint Handling System for regulatory-grade complaint intake. The complaint handling integration was the most sensitive — client sells medical devices, so any product complaint has regulatory implications under FDA and GxP frameworks. The routing logic had to distinguish between a general support question and a formal product complaint, and handle the latter with a completely different workflow."
KB QUALITY
"We established a KB governance process: every Confluence page used as a training source had to pass a structured review — correct template, current version, approved by a subject matter expert, and tagged with the correct product and intent category. Pages that failed the review were excluded from ingestion until remediated. This created a feedback loop — Aisera's response quality drove KB improvement, which drove better responses."
REGULATORY ANGLE
"Complaint handling for a medical device company is regulated. A customer saying 'my meter gave a wrong reading' is not just a support issue — it may be a reportable adverse event. The chatbot's complaint intake flow was designed with the regulatory team to capture the structured data required for FDA reporting: product serial number, lot number, incident description, patient impact. That structured intake feeds directly into the Complaint Handling System rather than a generic case."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2">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0A1628"/>
          </a:solidFill>
          <a:ln/>
        </p:spPr>
        <p:txBody>
          <a:bodyPr/>
          <a:lstStyle/>
          <a:p>
            <a:endParaRPr lang="en-US"/>
          </a:p>
        </p:txBody>
      </p:sp>
      <p:sp>
        <p:nvSpPr>
          <p:cNvPr id="3" name="Text 1"/>
          <p:cNvSpPr/>
          <p:nvPr/>
        </p:nvSpPr>
        <p:spPr>
          <a:xfrm>
            <a:off x="164592" y="0"/>
            <a:ext cx="658368" cy="749808"/>
          </a:xfrm>
          <a:prstGeom prst="rect">
            <a:avLst/>
          </a:prstGeom>
          <a:noFill/>
          <a:ln/>
        </p:spPr>
        <p:txBody>
          <a:bodyPr wrap="square" rtlCol="0" anchor="ctr"/>
          <a:lstStyle/>
          <a:p>
            <a:pPr marL="0" indent="0" algn="ctr">
              <a:buNone/>
            </a:pPr>
            <a:r>
              <a:rPr lang="en-US" sz="2200" b="1" dirty="0">
                <a:solidFill>
                  <a:srgbClr val="1E3D63"/>
                </a:solidFill>
              </a:rPr>
              <a:t>01</a:t>
            </a:r>
            <a:endParaRPr lang="en-US" sz="2200" dirty="0"/>
          </a:p>
        </p:txBody>
      </p:sp>
      <p:sp>
        <p:nvSpPr>
          <p:cNvPr id="4" name="Text 2"/>
          <p:cNvSpPr/>
          <p:nvPr/>
        </p:nvSpPr>
        <p:spPr>
          <a:xfrm>
            <a:off x="868680" y="0"/>
            <a:ext cx="6858000" cy="749808"/>
          </a:xfrm>
          <a:prstGeom prst="rect">
            <a:avLst/>
          </a:prstGeom>
          <a:noFill/>
          <a:ln/>
        </p:spPr>
        <p:txBody>
          <a:bodyPr wrap="square" rtlCol="0" anchor="ctr"/>
          <a:lstStyle/>
          <a:p>
            <a:pPr marL="0" indent="0">
              <a:buNone/>
            </a:pPr>
            <a:r>
              <a:rPr lang="en-US" sz="1800" b="1" dirty="0">
                <a:solidFill>
                  <a:srgbClr val="FFFFFF"/>
                </a:solidFill>
              </a:rPr>
              <a:t>Agentic AI Architecture: External LLM Integration</a:t>
            </a:r>
            <a:endParaRPr lang="en-US" sz="1800" dirty="0"/>
          </a:p>
        </p:txBody>
      </p:sp>
      <p:sp>
        <p:nvSpPr>
          <p:cNvPr id="5" name="Text 3"/>
          <p:cNvSpPr/>
          <p:nvPr/>
        </p:nvSpPr>
        <p:spPr>
          <a:xfrm>
            <a:off x="868680" y="0"/>
            <a:ext cx="6858000" cy="749808"/>
          </a:xfrm>
          <a:prstGeom prst="rect">
            <a:avLst/>
          </a:prstGeom>
          <a:noFill/>
          <a:ln/>
        </p:spPr>
        <p:txBody>
          <a:bodyPr wrap="square" rtlCol="0" anchor="b"/>
          <a:lstStyle/>
          <a:p>
            <a:pPr marL="0" indent="0">
              <a:buNone/>
            </a:pPr>
            <a:r>
              <a:rPr lang="en-US" sz="1000" dirty="0">
                <a:solidFill>
                  <a:srgbClr val="7B9CC4"/>
                </a:solidFill>
              </a:rPr>
              <a:t>Secure · Bi-directional · Enterprise-scale</a:t>
            </a:r>
            <a:endParaRPr lang="en-US" sz="1000" dirty="0"/>
          </a:p>
        </p:txBody>
      </p:sp>
      <p:sp>
        <p:nvSpPr>
          <p:cNvPr id="6" name="Shape 4"/>
          <p:cNvSpPr/>
          <p:nvPr/>
        </p:nvSpPr>
        <p:spPr>
          <a:xfrm>
            <a:off x="73152" y="1004010"/>
            <a:ext cx="54864" cy="896112"/>
          </a:xfrm>
          <a:prstGeom prst="rect">
            <a:avLst/>
          </a:prstGeom>
          <a:solidFill>
            <a:srgbClr val="185FA5"/>
          </a:solidFill>
          <a:ln/>
        </p:spPr>
        <p:txBody>
          <a:bodyPr/>
          <a:lstStyle/>
          <a:p>
            <a:endParaRPr lang="en-US"/>
          </a:p>
        </p:txBody>
      </p:sp>
      <p:sp>
        <p:nvSpPr>
          <p:cNvPr id="7" name="Text 5"/>
          <p:cNvSpPr/>
          <p:nvPr/>
        </p:nvSpPr>
        <p:spPr>
          <a:xfrm rot="16200000">
            <a:off x="164592" y="1004010"/>
            <a:ext cx="960120" cy="896112"/>
          </a:xfrm>
          <a:prstGeom prst="rect">
            <a:avLst/>
          </a:prstGeom>
          <a:noFill/>
          <a:ln/>
        </p:spPr>
        <p:txBody>
          <a:bodyPr wrap="square" rtlCol="0" anchor="ctr"/>
          <a:lstStyle/>
          <a:p>
            <a:pPr marL="0" indent="0" algn="ctr">
              <a:buNone/>
            </a:pPr>
            <a:r>
              <a:rPr lang="en-US" sz="850" dirty="0">
                <a:solidFill>
                  <a:srgbClr val="718096"/>
                </a:solidFill>
              </a:rPr>
              <a:t>Experience layer</a:t>
            </a:r>
          </a:p>
          <a:p>
            <a:pPr marL="0" indent="0" algn="ctr">
              <a:buNone/>
            </a:pPr>
            <a:r>
              <a:rPr lang="en-US" sz="850" b="1" dirty="0">
                <a:solidFill>
                  <a:srgbClr val="718096"/>
                </a:solidFill>
              </a:rPr>
              <a:t>ServiceNow</a:t>
            </a:r>
            <a:endParaRPr lang="en-US" sz="850" b="1" dirty="0"/>
          </a:p>
        </p:txBody>
      </p:sp>
      <p:sp>
        <p:nvSpPr>
          <p:cNvPr id="8" name="Shape 6"/>
          <p:cNvSpPr/>
          <p:nvPr/>
        </p:nvSpPr>
        <p:spPr>
          <a:xfrm>
            <a:off x="73152" y="2220162"/>
            <a:ext cx="54864" cy="896112"/>
          </a:xfrm>
          <a:prstGeom prst="rect">
            <a:avLst/>
          </a:prstGeom>
          <a:solidFill>
            <a:srgbClr val="0F6E56"/>
          </a:solidFill>
          <a:ln/>
        </p:spPr>
        <p:txBody>
          <a:bodyPr/>
          <a:lstStyle/>
          <a:p>
            <a:endParaRPr lang="en-US"/>
          </a:p>
        </p:txBody>
      </p:sp>
      <p:sp>
        <p:nvSpPr>
          <p:cNvPr id="9" name="Text 7"/>
          <p:cNvSpPr/>
          <p:nvPr/>
        </p:nvSpPr>
        <p:spPr>
          <a:xfrm rot="16200000">
            <a:off x="164592" y="2220162"/>
            <a:ext cx="960120" cy="896112"/>
          </a:xfrm>
          <a:prstGeom prst="rect">
            <a:avLst/>
          </a:prstGeom>
          <a:noFill/>
          <a:ln/>
        </p:spPr>
        <p:txBody>
          <a:bodyPr wrap="square" rtlCol="0" anchor="ctr"/>
          <a:lstStyle/>
          <a:p>
            <a:pPr marL="0" indent="0" algn="ctr">
              <a:buNone/>
            </a:pPr>
            <a:r>
              <a:rPr lang="en-US" sz="850" dirty="0">
                <a:solidFill>
                  <a:srgbClr val="718096"/>
                </a:solidFill>
              </a:rPr>
              <a:t>Orchestration layer</a:t>
            </a:r>
            <a:endParaRPr lang="en-US" sz="850" dirty="0"/>
          </a:p>
        </p:txBody>
      </p:sp>
      <p:sp>
        <p:nvSpPr>
          <p:cNvPr id="10" name="Shape 8"/>
          <p:cNvSpPr/>
          <p:nvPr/>
        </p:nvSpPr>
        <p:spPr>
          <a:xfrm>
            <a:off x="73152" y="3445458"/>
            <a:ext cx="54864" cy="896112"/>
          </a:xfrm>
          <a:prstGeom prst="rect">
            <a:avLst/>
          </a:prstGeom>
          <a:solidFill>
            <a:srgbClr val="534AB7"/>
          </a:solidFill>
          <a:ln/>
        </p:spPr>
        <p:txBody>
          <a:bodyPr/>
          <a:lstStyle/>
          <a:p>
            <a:endParaRPr lang="en-US"/>
          </a:p>
        </p:txBody>
      </p:sp>
      <p:sp>
        <p:nvSpPr>
          <p:cNvPr id="11" name="Text 9"/>
          <p:cNvSpPr/>
          <p:nvPr/>
        </p:nvSpPr>
        <p:spPr>
          <a:xfrm rot="16200000">
            <a:off x="164592" y="3445458"/>
            <a:ext cx="960120" cy="896112"/>
          </a:xfrm>
          <a:prstGeom prst="rect">
            <a:avLst/>
          </a:prstGeom>
          <a:noFill/>
          <a:ln/>
        </p:spPr>
        <p:txBody>
          <a:bodyPr wrap="square" rtlCol="0" anchor="ctr"/>
          <a:lstStyle/>
          <a:p>
            <a:pPr marL="0" indent="0" algn="ctr">
              <a:buNone/>
            </a:pPr>
            <a:r>
              <a:rPr lang="en-US" sz="850" dirty="0">
                <a:solidFill>
                  <a:srgbClr val="718096"/>
                </a:solidFill>
              </a:rPr>
              <a:t>LLM layer</a:t>
            </a:r>
            <a:endParaRPr lang="en-US" sz="850" dirty="0"/>
          </a:p>
        </p:txBody>
      </p:sp>
      <p:sp>
        <p:nvSpPr>
          <p:cNvPr id="12" name="Shape 10"/>
          <p:cNvSpPr/>
          <p:nvPr/>
        </p:nvSpPr>
        <p:spPr>
          <a:xfrm>
            <a:off x="1188720" y="1004010"/>
            <a:ext cx="2377440" cy="896112"/>
          </a:xfrm>
          <a:prstGeom prst="rect">
            <a:avLst/>
          </a:prstGeom>
          <a:solidFill>
            <a:srgbClr val="E6F1FB"/>
          </a:solidFill>
          <a:ln w="635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13" name="Shape 11"/>
          <p:cNvSpPr/>
          <p:nvPr/>
        </p:nvSpPr>
        <p:spPr>
          <a:xfrm>
            <a:off x="1188720" y="1004010"/>
            <a:ext cx="2377440" cy="201168"/>
          </a:xfrm>
          <a:prstGeom prst="rect">
            <a:avLst/>
          </a:prstGeom>
          <a:solidFill>
            <a:srgbClr val="185FA5"/>
          </a:solidFill>
          <a:ln/>
        </p:spPr>
        <p:txBody>
          <a:bodyPr/>
          <a:lstStyle/>
          <a:p>
            <a:endParaRPr lang="en-US"/>
          </a:p>
        </p:txBody>
      </p:sp>
      <p:sp>
        <p:nvSpPr>
          <p:cNvPr id="14" name="Text 12"/>
          <p:cNvSpPr/>
          <p:nvPr/>
        </p:nvSpPr>
        <p:spPr>
          <a:xfrm>
            <a:off x="1188720" y="1004010"/>
            <a:ext cx="2377440" cy="201168"/>
          </a:xfrm>
          <a:prstGeom prst="rect">
            <a:avLst/>
          </a:prstGeom>
          <a:noFill/>
          <a:ln/>
        </p:spPr>
        <p:txBody>
          <a:bodyPr wrap="square" rtlCol="0" anchor="ctr"/>
          <a:lstStyle/>
          <a:p>
            <a:pPr marL="0" indent="0" algn="ctr">
              <a:buNone/>
            </a:pPr>
            <a:r>
              <a:rPr lang="en-US" sz="1000" b="1" dirty="0">
                <a:solidFill>
                  <a:srgbClr val="FFFFFF"/>
                </a:solidFill>
              </a:rPr>
              <a:t>Virtual Agent</a:t>
            </a:r>
            <a:endParaRPr lang="en-US" sz="1000" dirty="0"/>
          </a:p>
        </p:txBody>
      </p:sp>
      <p:sp>
        <p:nvSpPr>
          <p:cNvPr id="15" name="Text 13"/>
          <p:cNvSpPr/>
          <p:nvPr/>
        </p:nvSpPr>
        <p:spPr>
          <a:xfrm>
            <a:off x="1188720" y="1205178"/>
            <a:ext cx="2377440" cy="694944"/>
          </a:xfrm>
          <a:prstGeom prst="rect">
            <a:avLst/>
          </a:prstGeom>
          <a:noFill/>
          <a:ln/>
        </p:spPr>
        <p:txBody>
          <a:bodyPr wrap="square" rtlCol="0" anchor="ctr"/>
          <a:lstStyle/>
          <a:p>
            <a:pPr marL="0" indent="0" algn="ctr">
              <a:lnSpc>
                <a:spcPct val="125000"/>
              </a:lnSpc>
              <a:buNone/>
            </a:pPr>
            <a:r>
              <a:rPr lang="en-US" sz="900" dirty="0">
                <a:solidFill>
                  <a:srgbClr val="4A5568"/>
                </a:solidFill>
              </a:rPr>
              <a:t>NLU flows · self-service deflection</a:t>
            </a:r>
            <a:endParaRPr lang="en-US" sz="900" dirty="0"/>
          </a:p>
          <a:p>
            <a:pPr marL="0" indent="0" algn="ctr">
              <a:lnSpc>
                <a:spcPct val="125000"/>
              </a:lnSpc>
              <a:buNone/>
            </a:pPr>
            <a:r>
              <a:rPr lang="en-US" sz="900" dirty="0">
                <a:solidFill>
                  <a:srgbClr val="4A5568"/>
                </a:solidFill>
              </a:rPr>
              <a:t>Handoff with full context</a:t>
            </a:r>
            <a:endParaRPr lang="en-US" sz="900" dirty="0"/>
          </a:p>
        </p:txBody>
      </p:sp>
      <p:sp>
        <p:nvSpPr>
          <p:cNvPr id="16" name="Shape 14"/>
          <p:cNvSpPr/>
          <p:nvPr/>
        </p:nvSpPr>
        <p:spPr>
          <a:xfrm>
            <a:off x="3749040" y="1004010"/>
            <a:ext cx="2249423" cy="896112"/>
          </a:xfrm>
          <a:prstGeom prst="rect">
            <a:avLst/>
          </a:prstGeom>
          <a:solidFill>
            <a:srgbClr val="E6F1FB"/>
          </a:solidFill>
          <a:ln w="635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17" name="Shape 15"/>
          <p:cNvSpPr/>
          <p:nvPr/>
        </p:nvSpPr>
        <p:spPr>
          <a:xfrm>
            <a:off x="3749040" y="1004010"/>
            <a:ext cx="2249423" cy="201168"/>
          </a:xfrm>
          <a:prstGeom prst="rect">
            <a:avLst/>
          </a:prstGeom>
          <a:solidFill>
            <a:srgbClr val="185FA5"/>
          </a:solidFill>
          <a:ln/>
        </p:spPr>
        <p:txBody>
          <a:bodyPr/>
          <a:lstStyle/>
          <a:p>
            <a:endParaRPr lang="en-US"/>
          </a:p>
        </p:txBody>
      </p:sp>
      <p:sp>
        <p:nvSpPr>
          <p:cNvPr id="18" name="Text 16"/>
          <p:cNvSpPr/>
          <p:nvPr/>
        </p:nvSpPr>
        <p:spPr>
          <a:xfrm>
            <a:off x="3749040" y="1004010"/>
            <a:ext cx="2560320" cy="201168"/>
          </a:xfrm>
          <a:prstGeom prst="rect">
            <a:avLst/>
          </a:prstGeom>
          <a:noFill/>
          <a:ln/>
        </p:spPr>
        <p:txBody>
          <a:bodyPr wrap="square" rtlCol="0" anchor="ctr"/>
          <a:lstStyle/>
          <a:p>
            <a:pPr marL="0" indent="0" algn="ctr">
              <a:buNone/>
            </a:pPr>
            <a:r>
              <a:rPr lang="en-US" sz="1000" b="1" dirty="0">
                <a:solidFill>
                  <a:srgbClr val="FFFFFF"/>
                </a:solidFill>
              </a:rPr>
              <a:t>Now Assist UI — Agent Workspace</a:t>
            </a:r>
            <a:endParaRPr lang="en-US" sz="1000" dirty="0"/>
          </a:p>
        </p:txBody>
      </p:sp>
      <p:sp>
        <p:nvSpPr>
          <p:cNvPr id="19" name="Text 17"/>
          <p:cNvSpPr/>
          <p:nvPr/>
        </p:nvSpPr>
        <p:spPr>
          <a:xfrm>
            <a:off x="3749040" y="1205178"/>
            <a:ext cx="2560320" cy="694944"/>
          </a:xfrm>
          <a:prstGeom prst="rect">
            <a:avLst/>
          </a:prstGeom>
          <a:noFill/>
          <a:ln/>
        </p:spPr>
        <p:txBody>
          <a:bodyPr wrap="square" rtlCol="0" anchor="ctr"/>
          <a:lstStyle/>
          <a:p>
            <a:pPr marL="0" indent="0" algn="ctr">
              <a:lnSpc>
                <a:spcPct val="125000"/>
              </a:lnSpc>
              <a:buNone/>
            </a:pPr>
            <a:r>
              <a:rPr lang="en-US" sz="900" dirty="0">
                <a:solidFill>
                  <a:srgbClr val="4A5568"/>
                </a:solidFill>
              </a:rPr>
              <a:t>AI summaries · suggested next actions</a:t>
            </a:r>
            <a:endParaRPr lang="en-US" sz="900" dirty="0"/>
          </a:p>
          <a:p>
            <a:pPr marL="0" indent="0" algn="ctr">
              <a:lnSpc>
                <a:spcPct val="125000"/>
              </a:lnSpc>
              <a:buNone/>
            </a:pPr>
            <a:r>
              <a:rPr lang="en-US" sz="900" dirty="0">
                <a:solidFill>
                  <a:srgbClr val="4A5568"/>
                </a:solidFill>
              </a:rPr>
              <a:t>Knowledge article generation</a:t>
            </a:r>
            <a:endParaRPr lang="en-US" sz="900" dirty="0"/>
          </a:p>
        </p:txBody>
      </p:sp>
      <p:sp>
        <p:nvSpPr>
          <p:cNvPr id="20" name="Shape 18"/>
          <p:cNvSpPr/>
          <p:nvPr/>
        </p:nvSpPr>
        <p:spPr>
          <a:xfrm>
            <a:off x="6217919" y="1004010"/>
            <a:ext cx="2651761" cy="896112"/>
          </a:xfrm>
          <a:prstGeom prst="rect">
            <a:avLst/>
          </a:prstGeom>
          <a:solidFill>
            <a:srgbClr val="F1F5F9"/>
          </a:solidFill>
          <a:ln w="6350">
            <a:solidFill>
              <a:srgbClr val="CBD5E1"/>
            </a:solidFill>
            <a:prstDash val="solid"/>
          </a:ln>
          <a:effectLst>
            <a:outerShdw blurRad="101600" dist="25400" dir="8100000" algn="bl" rotWithShape="0">
              <a:srgbClr val="000000">
                <a:alpha val="8000"/>
              </a:srgbClr>
            </a:outerShdw>
          </a:effectLst>
        </p:spPr>
        <p:txBody>
          <a:bodyPr/>
          <a:lstStyle/>
          <a:p>
            <a:endParaRPr lang="en-US"/>
          </a:p>
        </p:txBody>
      </p:sp>
      <p:sp>
        <p:nvSpPr>
          <p:cNvPr id="21" name="Shape 19"/>
          <p:cNvSpPr/>
          <p:nvPr/>
        </p:nvSpPr>
        <p:spPr>
          <a:xfrm>
            <a:off x="6217919" y="1004010"/>
            <a:ext cx="2651761" cy="201168"/>
          </a:xfrm>
          <a:prstGeom prst="rect">
            <a:avLst/>
          </a:prstGeom>
          <a:solidFill>
            <a:srgbClr val="4A5568"/>
          </a:solidFill>
          <a:ln/>
        </p:spPr>
        <p:txBody>
          <a:bodyPr/>
          <a:lstStyle/>
          <a:p>
            <a:endParaRPr lang="en-US"/>
          </a:p>
        </p:txBody>
      </p:sp>
      <p:sp>
        <p:nvSpPr>
          <p:cNvPr id="22" name="Text 20"/>
          <p:cNvSpPr/>
          <p:nvPr/>
        </p:nvSpPr>
        <p:spPr>
          <a:xfrm>
            <a:off x="6492240" y="1004010"/>
            <a:ext cx="2377440" cy="201168"/>
          </a:xfrm>
          <a:prstGeom prst="rect">
            <a:avLst/>
          </a:prstGeom>
          <a:noFill/>
          <a:ln/>
        </p:spPr>
        <p:txBody>
          <a:bodyPr wrap="square" rtlCol="0" anchor="ctr"/>
          <a:lstStyle/>
          <a:p>
            <a:pPr marL="0" indent="0" algn="ctr">
              <a:buNone/>
            </a:pPr>
            <a:r>
              <a:rPr lang="en-US" sz="1000" b="1" dirty="0">
                <a:solidFill>
                  <a:srgbClr val="FFFFFF"/>
                </a:solidFill>
              </a:rPr>
              <a:t>Portal · Mobile · Teams</a:t>
            </a:r>
            <a:endParaRPr lang="en-US" sz="1000" dirty="0"/>
          </a:p>
        </p:txBody>
      </p:sp>
      <p:sp>
        <p:nvSpPr>
          <p:cNvPr id="23" name="Text 21"/>
          <p:cNvSpPr/>
          <p:nvPr/>
        </p:nvSpPr>
        <p:spPr>
          <a:xfrm>
            <a:off x="6217919" y="1205178"/>
            <a:ext cx="2651761" cy="685800"/>
          </a:xfrm>
          <a:prstGeom prst="rect">
            <a:avLst/>
          </a:prstGeom>
          <a:noFill/>
          <a:ln/>
        </p:spPr>
        <p:txBody>
          <a:bodyPr wrap="square" rtlCol="0" anchor="ctr"/>
          <a:lstStyle/>
          <a:p>
            <a:pPr algn="ctr">
              <a:lnSpc>
                <a:spcPct val="125000"/>
              </a:lnSpc>
            </a:pPr>
            <a:endParaRPr lang="en-US" sz="900" dirty="0">
              <a:solidFill>
                <a:srgbClr val="4A5568"/>
              </a:solidFill>
            </a:endParaRPr>
          </a:p>
          <a:p>
            <a:pPr algn="ctr">
              <a:lnSpc>
                <a:spcPct val="125000"/>
              </a:lnSpc>
            </a:pPr>
            <a:r>
              <a:rPr lang="en-US" sz="900" dirty="0">
                <a:solidFill>
                  <a:srgbClr val="4A5568"/>
                </a:solidFill>
              </a:rPr>
              <a:t>Employee self-service deflected. Password reset · ticket status . HR policy · catalog requests</a:t>
            </a:r>
          </a:p>
          <a:p>
            <a:pPr algn="ctr">
              <a:lnSpc>
                <a:spcPct val="125000"/>
              </a:lnSpc>
            </a:pPr>
            <a:endParaRPr lang="en-US" sz="900" dirty="0"/>
          </a:p>
          <a:p>
            <a:pPr marL="0" indent="0" algn="ctr">
              <a:buNone/>
            </a:pPr>
            <a:endParaRPr lang="en-US" sz="900" dirty="0"/>
          </a:p>
        </p:txBody>
      </p:sp>
      <p:sp>
        <p:nvSpPr>
          <p:cNvPr id="24" name="Shape 22"/>
          <p:cNvSpPr/>
          <p:nvPr/>
        </p:nvSpPr>
        <p:spPr>
          <a:xfrm>
            <a:off x="1188720" y="2220162"/>
            <a:ext cx="2377440" cy="896112"/>
          </a:xfrm>
          <a:prstGeom prst="rect">
            <a:avLst/>
          </a:prstGeom>
          <a:solidFill>
            <a:srgbClr val="E1F5EE"/>
          </a:solidFill>
          <a:ln w="6350">
            <a:solidFill>
              <a:srgbClr val="0F6E56"/>
            </a:solidFill>
            <a:prstDash val="solid"/>
          </a:ln>
          <a:effectLst>
            <a:outerShdw blurRad="101600" dist="25400" dir="8100000" algn="bl" rotWithShape="0">
              <a:srgbClr val="000000">
                <a:alpha val="8000"/>
              </a:srgbClr>
            </a:outerShdw>
          </a:effectLst>
        </p:spPr>
        <p:txBody>
          <a:bodyPr/>
          <a:lstStyle/>
          <a:p>
            <a:endParaRPr lang="en-US"/>
          </a:p>
        </p:txBody>
      </p:sp>
      <p:sp>
        <p:nvSpPr>
          <p:cNvPr id="25" name="Shape 23"/>
          <p:cNvSpPr/>
          <p:nvPr/>
        </p:nvSpPr>
        <p:spPr>
          <a:xfrm>
            <a:off x="1188720" y="2220162"/>
            <a:ext cx="2377440" cy="201168"/>
          </a:xfrm>
          <a:prstGeom prst="rect">
            <a:avLst/>
          </a:prstGeom>
          <a:solidFill>
            <a:srgbClr val="0F6E56"/>
          </a:solidFill>
          <a:ln/>
        </p:spPr>
        <p:txBody>
          <a:bodyPr/>
          <a:lstStyle/>
          <a:p>
            <a:endParaRPr lang="en-US"/>
          </a:p>
        </p:txBody>
      </p:sp>
      <p:sp>
        <p:nvSpPr>
          <p:cNvPr id="26" name="Text 24"/>
          <p:cNvSpPr/>
          <p:nvPr/>
        </p:nvSpPr>
        <p:spPr>
          <a:xfrm>
            <a:off x="1188720" y="2220162"/>
            <a:ext cx="2377440" cy="201168"/>
          </a:xfrm>
          <a:prstGeom prst="rect">
            <a:avLst/>
          </a:prstGeom>
          <a:noFill/>
          <a:ln/>
        </p:spPr>
        <p:txBody>
          <a:bodyPr wrap="square" rtlCol="0" anchor="ctr"/>
          <a:lstStyle/>
          <a:p>
            <a:pPr marL="0" indent="0" algn="ctr">
              <a:buNone/>
            </a:pPr>
            <a:r>
              <a:rPr lang="en-US" sz="1000" b="1" dirty="0">
                <a:solidFill>
                  <a:srgbClr val="FFFFFF"/>
                </a:solidFill>
              </a:rPr>
              <a:t>Scripted REST APIs</a:t>
            </a:r>
            <a:endParaRPr lang="en-US" sz="1000" dirty="0"/>
          </a:p>
        </p:txBody>
      </p:sp>
      <p:sp>
        <p:nvSpPr>
          <p:cNvPr id="27" name="Text 25"/>
          <p:cNvSpPr/>
          <p:nvPr/>
        </p:nvSpPr>
        <p:spPr>
          <a:xfrm>
            <a:off x="1188720" y="2421330"/>
            <a:ext cx="2377440" cy="694944"/>
          </a:xfrm>
          <a:prstGeom prst="rect">
            <a:avLst/>
          </a:prstGeom>
          <a:noFill/>
          <a:ln/>
        </p:spPr>
        <p:txBody>
          <a:bodyPr wrap="square" rtlCol="0" anchor="ctr"/>
          <a:lstStyle/>
          <a:p>
            <a:pPr marL="0" indent="0" algn="ctr">
              <a:lnSpc>
                <a:spcPct val="125000"/>
              </a:lnSpc>
              <a:buNone/>
            </a:pPr>
            <a:r>
              <a:rPr lang="en-US" sz="900" dirty="0">
                <a:solidFill>
                  <a:srgbClr val="4A5568"/>
                </a:solidFill>
              </a:rPr>
              <a:t>Async handling · prompt construction</a:t>
            </a:r>
            <a:endParaRPr lang="en-US" sz="900" dirty="0"/>
          </a:p>
          <a:p>
            <a:pPr marL="0" indent="0" algn="ctr">
              <a:lnSpc>
                <a:spcPct val="125000"/>
              </a:lnSpc>
              <a:buNone/>
            </a:pPr>
            <a:r>
              <a:rPr lang="en-US" sz="900" dirty="0">
                <a:solidFill>
                  <a:srgbClr val="4A5568"/>
                </a:solidFill>
              </a:rPr>
              <a:t>LLM routing · response parsing</a:t>
            </a:r>
            <a:endParaRPr lang="en-US" sz="900" dirty="0"/>
          </a:p>
        </p:txBody>
      </p:sp>
      <p:sp>
        <p:nvSpPr>
          <p:cNvPr id="28" name="Shape 26"/>
          <p:cNvSpPr/>
          <p:nvPr/>
        </p:nvSpPr>
        <p:spPr>
          <a:xfrm>
            <a:off x="3749040" y="2220162"/>
            <a:ext cx="1234440" cy="896112"/>
          </a:xfrm>
          <a:prstGeom prst="rect">
            <a:avLst/>
          </a:prstGeom>
          <a:solidFill>
            <a:srgbClr val="F0FDF4"/>
          </a:solidFill>
          <a:ln w="6350">
            <a:solidFill>
              <a:srgbClr val="86EFAC"/>
            </a:solidFill>
            <a:prstDash val="solid"/>
          </a:ln>
          <a:effectLst>
            <a:outerShdw blurRad="101600" dist="25400" dir="8100000" algn="bl" rotWithShape="0">
              <a:srgbClr val="000000">
                <a:alpha val="8000"/>
              </a:srgbClr>
            </a:outerShdw>
          </a:effectLst>
        </p:spPr>
        <p:txBody>
          <a:bodyPr/>
          <a:lstStyle/>
          <a:p>
            <a:endParaRPr lang="en-US"/>
          </a:p>
        </p:txBody>
      </p:sp>
      <p:sp>
        <p:nvSpPr>
          <p:cNvPr id="29" name="Shape 27"/>
          <p:cNvSpPr/>
          <p:nvPr/>
        </p:nvSpPr>
        <p:spPr>
          <a:xfrm>
            <a:off x="3749040" y="2220162"/>
            <a:ext cx="1234440" cy="201168"/>
          </a:xfrm>
          <a:prstGeom prst="rect">
            <a:avLst/>
          </a:prstGeom>
          <a:solidFill>
            <a:srgbClr val="16A34A"/>
          </a:solidFill>
          <a:ln/>
        </p:spPr>
        <p:txBody>
          <a:bodyPr/>
          <a:lstStyle/>
          <a:p>
            <a:endParaRPr lang="en-US"/>
          </a:p>
        </p:txBody>
      </p:sp>
      <p:sp>
        <p:nvSpPr>
          <p:cNvPr id="30" name="Text 28"/>
          <p:cNvSpPr/>
          <p:nvPr/>
        </p:nvSpPr>
        <p:spPr>
          <a:xfrm>
            <a:off x="3749040" y="2220162"/>
            <a:ext cx="1234440" cy="201168"/>
          </a:xfrm>
          <a:prstGeom prst="rect">
            <a:avLst/>
          </a:prstGeom>
          <a:noFill/>
          <a:ln/>
        </p:spPr>
        <p:txBody>
          <a:bodyPr wrap="square" rtlCol="0" anchor="ctr"/>
          <a:lstStyle/>
          <a:p>
            <a:pPr marL="0" indent="0" algn="ctr">
              <a:buNone/>
            </a:pPr>
            <a:r>
              <a:rPr lang="en-US" sz="900" b="1" dirty="0">
                <a:solidFill>
                  <a:srgbClr val="FFFFFF"/>
                </a:solidFill>
              </a:rPr>
              <a:t>OAuth 2.0 · Vault</a:t>
            </a:r>
            <a:endParaRPr lang="en-US" sz="900" dirty="0"/>
          </a:p>
        </p:txBody>
      </p:sp>
      <p:sp>
        <p:nvSpPr>
          <p:cNvPr id="31" name="Text 29"/>
          <p:cNvSpPr/>
          <p:nvPr/>
        </p:nvSpPr>
        <p:spPr>
          <a:xfrm>
            <a:off x="3749040" y="2421330"/>
            <a:ext cx="1234440" cy="694944"/>
          </a:xfrm>
          <a:prstGeom prst="rect">
            <a:avLst/>
          </a:prstGeom>
          <a:noFill/>
          <a:ln/>
        </p:spPr>
        <p:txBody>
          <a:bodyPr wrap="square" rtlCol="0" anchor="ctr"/>
          <a:lstStyle/>
          <a:p>
            <a:pPr marL="0" indent="0" algn="ctr">
              <a:lnSpc>
                <a:spcPct val="125000"/>
              </a:lnSpc>
              <a:buNone/>
            </a:pPr>
            <a:r>
              <a:rPr lang="en-US" sz="900" dirty="0">
                <a:solidFill>
                  <a:srgbClr val="4A5568"/>
                </a:solidFill>
              </a:rPr>
              <a:t>API key mgmt</a:t>
            </a:r>
            <a:endParaRPr lang="en-US" sz="900" dirty="0"/>
          </a:p>
          <a:p>
            <a:pPr marL="0" indent="0" algn="ctr">
              <a:lnSpc>
                <a:spcPct val="125000"/>
              </a:lnSpc>
              <a:buNone/>
            </a:pPr>
            <a:r>
              <a:rPr lang="en-US" sz="900" dirty="0">
                <a:solidFill>
                  <a:srgbClr val="4A5568"/>
                </a:solidFill>
              </a:rPr>
              <a:t>Cred rotation</a:t>
            </a:r>
            <a:endParaRPr lang="en-US" sz="900" dirty="0"/>
          </a:p>
        </p:txBody>
      </p:sp>
      <p:sp>
        <p:nvSpPr>
          <p:cNvPr id="32" name="Shape 30"/>
          <p:cNvSpPr/>
          <p:nvPr/>
        </p:nvSpPr>
        <p:spPr>
          <a:xfrm>
            <a:off x="5074920" y="2220162"/>
            <a:ext cx="1554480" cy="896112"/>
          </a:xfrm>
          <a:prstGeom prst="rect">
            <a:avLst/>
          </a:prstGeom>
          <a:solidFill>
            <a:srgbClr val="FAECE7"/>
          </a:solidFill>
          <a:ln w="6350">
            <a:solidFill>
              <a:srgbClr val="993C1D"/>
            </a:solidFill>
            <a:prstDash val="solid"/>
          </a:ln>
          <a:effectLst>
            <a:outerShdw blurRad="101600" dist="25400" dir="8100000" algn="bl" rotWithShape="0">
              <a:srgbClr val="000000">
                <a:alpha val="8000"/>
              </a:srgbClr>
            </a:outerShdw>
          </a:effectLst>
        </p:spPr>
        <p:txBody>
          <a:bodyPr/>
          <a:lstStyle/>
          <a:p>
            <a:endParaRPr lang="en-US"/>
          </a:p>
        </p:txBody>
      </p:sp>
      <p:sp>
        <p:nvSpPr>
          <p:cNvPr id="33" name="Shape 31"/>
          <p:cNvSpPr/>
          <p:nvPr/>
        </p:nvSpPr>
        <p:spPr>
          <a:xfrm>
            <a:off x="5074920" y="2220162"/>
            <a:ext cx="1554480" cy="201168"/>
          </a:xfrm>
          <a:prstGeom prst="rect">
            <a:avLst/>
          </a:prstGeom>
          <a:solidFill>
            <a:srgbClr val="993C1D"/>
          </a:solidFill>
          <a:ln/>
        </p:spPr>
        <p:txBody>
          <a:bodyPr/>
          <a:lstStyle/>
          <a:p>
            <a:endParaRPr lang="en-US"/>
          </a:p>
        </p:txBody>
      </p:sp>
      <p:sp>
        <p:nvSpPr>
          <p:cNvPr id="34" name="Text 32"/>
          <p:cNvSpPr/>
          <p:nvPr/>
        </p:nvSpPr>
        <p:spPr>
          <a:xfrm>
            <a:off x="5074920" y="2220162"/>
            <a:ext cx="1554480" cy="201168"/>
          </a:xfrm>
          <a:prstGeom prst="rect">
            <a:avLst/>
          </a:prstGeom>
          <a:noFill/>
          <a:ln/>
        </p:spPr>
        <p:txBody>
          <a:bodyPr wrap="square" rtlCol="0" anchor="ctr"/>
          <a:lstStyle/>
          <a:p>
            <a:pPr marL="0" indent="0" algn="ctr">
              <a:buNone/>
            </a:pPr>
            <a:r>
              <a:rPr lang="en-US" sz="950" b="1" dirty="0">
                <a:solidFill>
                  <a:srgbClr val="FFFFFF"/>
                </a:solidFill>
              </a:rPr>
              <a:t>Circuit Breaker</a:t>
            </a:r>
            <a:endParaRPr lang="en-US" sz="950" dirty="0"/>
          </a:p>
        </p:txBody>
      </p:sp>
      <p:sp>
        <p:nvSpPr>
          <p:cNvPr id="35" name="Text 33"/>
          <p:cNvSpPr/>
          <p:nvPr/>
        </p:nvSpPr>
        <p:spPr>
          <a:xfrm>
            <a:off x="5074920" y="2421330"/>
            <a:ext cx="1554480" cy="694944"/>
          </a:xfrm>
          <a:prstGeom prst="rect">
            <a:avLst/>
          </a:prstGeom>
          <a:noFill/>
          <a:ln/>
        </p:spPr>
        <p:txBody>
          <a:bodyPr wrap="square" rtlCol="0" anchor="ctr"/>
          <a:lstStyle/>
          <a:p>
            <a:pPr marL="0" indent="0" algn="ctr">
              <a:lnSpc>
                <a:spcPct val="125000"/>
              </a:lnSpc>
              <a:buNone/>
            </a:pPr>
            <a:r>
              <a:rPr lang="en-US" sz="900" dirty="0">
                <a:solidFill>
                  <a:srgbClr val="4A5568"/>
                </a:solidFill>
              </a:rPr>
              <a:t>Retry logic · rate-limit guard</a:t>
            </a:r>
            <a:endParaRPr lang="en-US" sz="900" dirty="0"/>
          </a:p>
          <a:p>
            <a:pPr marL="0" indent="0" algn="ctr">
              <a:lnSpc>
                <a:spcPct val="125000"/>
              </a:lnSpc>
              <a:buNone/>
            </a:pPr>
            <a:r>
              <a:rPr lang="en-US" sz="900" dirty="0">
                <a:solidFill>
                  <a:srgbClr val="4A5568"/>
                </a:solidFill>
              </a:rPr>
              <a:t>Graceful degradation</a:t>
            </a:r>
            <a:endParaRPr lang="en-US" sz="900" dirty="0"/>
          </a:p>
        </p:txBody>
      </p:sp>
      <p:sp>
        <p:nvSpPr>
          <p:cNvPr id="36" name="Shape 34"/>
          <p:cNvSpPr/>
          <p:nvPr/>
        </p:nvSpPr>
        <p:spPr>
          <a:xfrm>
            <a:off x="6720840" y="2220162"/>
            <a:ext cx="2148840" cy="896112"/>
          </a:xfrm>
          <a:prstGeom prst="rect">
            <a:avLst/>
          </a:prstGeom>
          <a:solidFill>
            <a:srgbClr val="F8FAFC"/>
          </a:solidFill>
          <a:ln w="6350">
            <a:solidFill>
              <a:srgbClr val="CBD5E1"/>
            </a:solidFill>
            <a:prstDash val="solid"/>
          </a:ln>
          <a:effectLst>
            <a:outerShdw blurRad="101600" dist="25400" dir="8100000" algn="bl" rotWithShape="0">
              <a:srgbClr val="000000">
                <a:alpha val="8000"/>
              </a:srgbClr>
            </a:outerShdw>
          </a:effectLst>
        </p:spPr>
        <p:txBody>
          <a:bodyPr/>
          <a:lstStyle/>
          <a:p>
            <a:endParaRPr lang="en-US"/>
          </a:p>
        </p:txBody>
      </p:sp>
      <p:sp>
        <p:nvSpPr>
          <p:cNvPr id="37" name="Shape 35"/>
          <p:cNvSpPr/>
          <p:nvPr/>
        </p:nvSpPr>
        <p:spPr>
          <a:xfrm>
            <a:off x="6720840" y="2220162"/>
            <a:ext cx="2148840" cy="201168"/>
          </a:xfrm>
          <a:prstGeom prst="rect">
            <a:avLst/>
          </a:prstGeom>
          <a:solidFill>
            <a:srgbClr val="4A5568"/>
          </a:solidFill>
          <a:ln/>
        </p:spPr>
        <p:txBody>
          <a:bodyPr/>
          <a:lstStyle/>
          <a:p>
            <a:endParaRPr lang="en-US"/>
          </a:p>
        </p:txBody>
      </p:sp>
      <p:sp>
        <p:nvSpPr>
          <p:cNvPr id="38" name="Text 36"/>
          <p:cNvSpPr/>
          <p:nvPr/>
        </p:nvSpPr>
        <p:spPr>
          <a:xfrm>
            <a:off x="6720840" y="2220162"/>
            <a:ext cx="2148840" cy="201168"/>
          </a:xfrm>
          <a:prstGeom prst="rect">
            <a:avLst/>
          </a:prstGeom>
          <a:noFill/>
          <a:ln/>
        </p:spPr>
        <p:txBody>
          <a:bodyPr wrap="square" rtlCol="0" anchor="ctr"/>
          <a:lstStyle/>
          <a:p>
            <a:pPr marL="0" indent="0" algn="ctr">
              <a:buNone/>
            </a:pPr>
            <a:r>
              <a:rPr lang="en-US" sz="950" b="1" dirty="0">
                <a:solidFill>
                  <a:srgbClr val="FFFFFF"/>
                </a:solidFill>
              </a:rPr>
              <a:t>MID Server clusters</a:t>
            </a:r>
            <a:endParaRPr lang="en-US" sz="950" dirty="0"/>
          </a:p>
        </p:txBody>
      </p:sp>
      <p:sp>
        <p:nvSpPr>
          <p:cNvPr id="39" name="Text 37"/>
          <p:cNvSpPr/>
          <p:nvPr/>
        </p:nvSpPr>
        <p:spPr>
          <a:xfrm>
            <a:off x="6720840" y="2421330"/>
            <a:ext cx="2148840" cy="694944"/>
          </a:xfrm>
          <a:prstGeom prst="rect">
            <a:avLst/>
          </a:prstGeom>
          <a:noFill/>
          <a:ln/>
        </p:spPr>
        <p:txBody>
          <a:bodyPr wrap="square" rtlCol="0" anchor="ctr"/>
          <a:lstStyle/>
          <a:p>
            <a:pPr marL="0" indent="0" algn="ctr">
              <a:lnSpc>
                <a:spcPct val="125000"/>
              </a:lnSpc>
              <a:buNone/>
            </a:pPr>
            <a:r>
              <a:rPr lang="en-US" sz="900" dirty="0">
                <a:solidFill>
                  <a:srgbClr val="4A5568"/>
                </a:solidFill>
              </a:rPr>
              <a:t>Local payload processing</a:t>
            </a:r>
            <a:endParaRPr lang="en-US" sz="900" dirty="0"/>
          </a:p>
          <a:p>
            <a:pPr marL="0" indent="0" algn="ctr">
              <a:lnSpc>
                <a:spcPct val="125000"/>
              </a:lnSpc>
              <a:buNone/>
            </a:pPr>
            <a:r>
              <a:rPr lang="en-US" sz="900" dirty="0">
                <a:solidFill>
                  <a:srgbClr val="4A5568"/>
                </a:solidFill>
              </a:rPr>
              <a:t>Horizontal scale</a:t>
            </a:r>
            <a:endParaRPr lang="en-US" sz="900" dirty="0"/>
          </a:p>
        </p:txBody>
      </p:sp>
      <p:sp>
        <p:nvSpPr>
          <p:cNvPr id="40" name="Shape 38"/>
          <p:cNvSpPr/>
          <p:nvPr/>
        </p:nvSpPr>
        <p:spPr>
          <a:xfrm>
            <a:off x="1188720" y="3445458"/>
            <a:ext cx="7680960" cy="704088"/>
          </a:xfrm>
          <a:prstGeom prst="rect">
            <a:avLst/>
          </a:prstGeom>
          <a:solidFill>
            <a:srgbClr val="E1F5EE"/>
          </a:solidFill>
          <a:ln w="6350">
            <a:solidFill>
              <a:srgbClr val="0F6E56"/>
            </a:solidFill>
            <a:prstDash val="solid"/>
          </a:ln>
          <a:effectLst>
            <a:outerShdw blurRad="101600" dist="25400" dir="8100000" algn="bl" rotWithShape="0">
              <a:srgbClr val="000000">
                <a:alpha val="8000"/>
              </a:srgbClr>
            </a:outerShdw>
          </a:effectLst>
        </p:spPr>
        <p:txBody>
          <a:bodyPr/>
          <a:lstStyle/>
          <a:p>
            <a:endParaRPr lang="en-US"/>
          </a:p>
        </p:txBody>
      </p:sp>
      <p:sp>
        <p:nvSpPr>
          <p:cNvPr id="41" name="Shape 39"/>
          <p:cNvSpPr/>
          <p:nvPr/>
        </p:nvSpPr>
        <p:spPr>
          <a:xfrm>
            <a:off x="1188720" y="3445458"/>
            <a:ext cx="7680960" cy="201168"/>
          </a:xfrm>
          <a:prstGeom prst="rect">
            <a:avLst/>
          </a:prstGeom>
          <a:solidFill>
            <a:srgbClr val="0F6E56"/>
          </a:solidFill>
          <a:ln/>
        </p:spPr>
        <p:txBody>
          <a:bodyPr/>
          <a:lstStyle/>
          <a:p>
            <a:endParaRPr lang="en-US"/>
          </a:p>
        </p:txBody>
      </p:sp>
      <p:sp>
        <p:nvSpPr>
          <p:cNvPr id="42" name="Text 40"/>
          <p:cNvSpPr/>
          <p:nvPr/>
        </p:nvSpPr>
        <p:spPr>
          <a:xfrm>
            <a:off x="1188719" y="3445458"/>
            <a:ext cx="7093131" cy="201168"/>
          </a:xfrm>
          <a:prstGeom prst="rect">
            <a:avLst/>
          </a:prstGeom>
          <a:noFill/>
          <a:ln/>
        </p:spPr>
        <p:txBody>
          <a:bodyPr wrap="square" rtlCol="0" anchor="ctr"/>
          <a:lstStyle/>
          <a:p>
            <a:pPr marL="0" indent="0" algn="ctr">
              <a:buNone/>
            </a:pPr>
            <a:r>
              <a:rPr lang="en-US" sz="1000" b="1" dirty="0">
                <a:solidFill>
                  <a:srgbClr val="FFFFFF"/>
                </a:solidFill>
              </a:rPr>
              <a:t>Google Gemini /Open AI API</a:t>
            </a:r>
            <a:endParaRPr lang="en-US" sz="1000" dirty="0"/>
          </a:p>
        </p:txBody>
      </p:sp>
      <p:sp>
        <p:nvSpPr>
          <p:cNvPr id="43" name="Text 41"/>
          <p:cNvSpPr/>
          <p:nvPr/>
        </p:nvSpPr>
        <p:spPr>
          <a:xfrm>
            <a:off x="1188719" y="3646626"/>
            <a:ext cx="7439297" cy="694944"/>
          </a:xfrm>
          <a:prstGeom prst="rect">
            <a:avLst/>
          </a:prstGeom>
          <a:noFill/>
          <a:ln/>
        </p:spPr>
        <p:txBody>
          <a:bodyPr wrap="square" rtlCol="0" anchor="ctr"/>
          <a:lstStyle/>
          <a:p>
            <a:pPr marL="0" indent="0" algn="ctr">
              <a:buNone/>
            </a:pPr>
            <a:r>
              <a:rPr lang="en-US" sz="900" dirty="0">
                <a:solidFill>
                  <a:srgbClr val="4A5568"/>
                </a:solidFill>
              </a:rPr>
              <a:t>External LLM · CSDM-grounded prompts · structured context</a:t>
            </a:r>
          </a:p>
          <a:p>
            <a:pPr algn="ctr"/>
            <a:r>
              <a:rPr lang="en-US" sz="900" dirty="0">
                <a:solidFill>
                  <a:srgbClr val="4A5568"/>
                </a:solidFill>
              </a:rPr>
              <a:t>LLM-agnostic design · automatic failover</a:t>
            </a:r>
            <a:endParaRPr lang="en-US" sz="900" dirty="0"/>
          </a:p>
          <a:p>
            <a:pPr marL="0" indent="0" algn="ctr">
              <a:buNone/>
            </a:pPr>
            <a:endParaRPr lang="en-US" sz="900" dirty="0"/>
          </a:p>
        </p:txBody>
      </p:sp>
      <p:sp>
        <p:nvSpPr>
          <p:cNvPr id="47" name="Text 45"/>
          <p:cNvSpPr/>
          <p:nvPr/>
        </p:nvSpPr>
        <p:spPr>
          <a:xfrm>
            <a:off x="4983480" y="3646626"/>
            <a:ext cx="3520440" cy="694944"/>
          </a:xfrm>
          <a:prstGeom prst="rect">
            <a:avLst/>
          </a:prstGeom>
          <a:noFill/>
          <a:ln/>
        </p:spPr>
        <p:txBody>
          <a:bodyPr wrap="square" rtlCol="0" anchor="ctr"/>
          <a:lstStyle/>
          <a:p>
            <a:pPr marL="0" indent="0" algn="ctr">
              <a:buNone/>
            </a:pPr>
            <a:endParaRPr lang="en-US" sz="900" dirty="0"/>
          </a:p>
        </p:txBody>
      </p:sp>
      <p:sp>
        <p:nvSpPr>
          <p:cNvPr id="48" name="Shape 46"/>
          <p:cNvSpPr/>
          <p:nvPr/>
        </p:nvSpPr>
        <p:spPr>
          <a:xfrm>
            <a:off x="2377440" y="1900122"/>
            <a:ext cx="0" cy="320040"/>
          </a:xfrm>
          <a:prstGeom prst="line">
            <a:avLst/>
          </a:prstGeom>
          <a:noFill/>
          <a:ln w="19050">
            <a:solidFill>
              <a:srgbClr val="185FA5"/>
            </a:solidFill>
            <a:prstDash val="solid"/>
          </a:ln>
        </p:spPr>
        <p:txBody>
          <a:bodyPr/>
          <a:lstStyle/>
          <a:p>
            <a:endParaRPr lang="en-US"/>
          </a:p>
        </p:txBody>
      </p:sp>
      <p:sp>
        <p:nvSpPr>
          <p:cNvPr id="49" name="Shape 47"/>
          <p:cNvSpPr/>
          <p:nvPr/>
        </p:nvSpPr>
        <p:spPr>
          <a:xfrm>
            <a:off x="5029200" y="1900122"/>
            <a:ext cx="0" cy="320040"/>
          </a:xfrm>
          <a:prstGeom prst="line">
            <a:avLst/>
          </a:prstGeom>
          <a:noFill/>
          <a:ln w="19050">
            <a:solidFill>
              <a:srgbClr val="185FA5"/>
            </a:solidFill>
            <a:prstDash val="solid"/>
          </a:ln>
        </p:spPr>
        <p:txBody>
          <a:bodyPr/>
          <a:lstStyle/>
          <a:p>
            <a:endParaRPr lang="en-US"/>
          </a:p>
        </p:txBody>
      </p:sp>
      <p:cxnSp>
        <p:nvCxnSpPr>
          <p:cNvPr id="63" name="Connector: Elbow 62">
            <a:extLst>
              <a:ext uri="{FF2B5EF4-FFF2-40B4-BE49-F238E27FC236}">
                <a16:creationId xmlns:a16="http://schemas.microsoft.com/office/drawing/2014/main" id="{059FAD3D-C8BF-B23A-0FD1-68727D93C66C}"/>
              </a:ext>
            </a:extLst>
          </p:cNvPr>
          <p:cNvCxnSpPr>
            <a:cxnSpLocks/>
            <a:stCxn id="32" idx="2"/>
            <a:endCxn id="41" idx="0"/>
          </p:cNvCxnSpPr>
          <p:nvPr/>
        </p:nvCxnSpPr>
        <p:spPr>
          <a:xfrm rot="5400000">
            <a:off x="5276088" y="2869386"/>
            <a:ext cx="329184" cy="82296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Connector: Elbow 66">
            <a:extLst>
              <a:ext uri="{FF2B5EF4-FFF2-40B4-BE49-F238E27FC236}">
                <a16:creationId xmlns:a16="http://schemas.microsoft.com/office/drawing/2014/main" id="{8DC87467-E527-618C-0EE3-14FAF633017A}"/>
              </a:ext>
            </a:extLst>
          </p:cNvPr>
          <p:cNvCxnSpPr>
            <a:cxnSpLocks/>
            <a:stCxn id="32" idx="2"/>
            <a:endCxn id="41" idx="0"/>
          </p:cNvCxnSpPr>
          <p:nvPr/>
        </p:nvCxnSpPr>
        <p:spPr>
          <a:xfrm rot="5400000">
            <a:off x="5276088" y="2869386"/>
            <a:ext cx="329184" cy="82296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Connector: Elbow 71">
            <a:extLst>
              <a:ext uri="{FF2B5EF4-FFF2-40B4-BE49-F238E27FC236}">
                <a16:creationId xmlns:a16="http://schemas.microsoft.com/office/drawing/2014/main" id="{110D1EDB-AE1D-FF6E-F0A8-1BD0DA4DE3E2}"/>
              </a:ext>
            </a:extLst>
          </p:cNvPr>
          <p:cNvCxnSpPr>
            <a:stCxn id="24" idx="2"/>
            <a:endCxn id="41" idx="0"/>
          </p:cNvCxnSpPr>
          <p:nvPr/>
        </p:nvCxnSpPr>
        <p:spPr>
          <a:xfrm rot="16200000" flipH="1">
            <a:off x="3538728" y="1954986"/>
            <a:ext cx="329184" cy="265176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Text 21">
            <a:extLst>
              <a:ext uri="{FF2B5EF4-FFF2-40B4-BE49-F238E27FC236}">
                <a16:creationId xmlns:a16="http://schemas.microsoft.com/office/drawing/2014/main" id="{C8C18149-6046-A754-7CB6-0E84F34A7350}"/>
              </a:ext>
            </a:extLst>
          </p:cNvPr>
          <p:cNvSpPr/>
          <p:nvPr/>
        </p:nvSpPr>
        <p:spPr>
          <a:xfrm>
            <a:off x="73152" y="2823666"/>
            <a:ext cx="2057400" cy="548640"/>
          </a:xfrm>
          <a:prstGeom prst="rect">
            <a:avLst/>
          </a:prstGeom>
          <a:noFill/>
          <a:ln/>
        </p:spPr>
        <p:txBody>
          <a:bodyPr wrap="square" rtlCol="0" anchor="ctr"/>
          <a:lstStyle/>
          <a:p>
            <a:pPr marL="0" indent="0" algn="ctr">
              <a:lnSpc>
                <a:spcPct val="125000"/>
              </a:lnSpc>
              <a:buNone/>
            </a:pP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3">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0A1628"/>
          </a:solidFill>
          <a:ln/>
        </p:spPr>
        <p:txBody>
          <a:bodyPr/>
          <a:lstStyle/>
          <a:p>
            <a:endParaRPr lang="en-US"/>
          </a:p>
        </p:txBody>
      </p:sp>
      <p:sp>
        <p:nvSpPr>
          <p:cNvPr id="3" name="Text 1"/>
          <p:cNvSpPr/>
          <p:nvPr/>
        </p:nvSpPr>
        <p:spPr>
          <a:xfrm>
            <a:off x="164592" y="0"/>
            <a:ext cx="658368" cy="749808"/>
          </a:xfrm>
          <a:prstGeom prst="rect">
            <a:avLst/>
          </a:prstGeom>
          <a:noFill/>
          <a:ln/>
        </p:spPr>
        <p:txBody>
          <a:bodyPr wrap="square" rtlCol="0" anchor="ctr"/>
          <a:lstStyle/>
          <a:p>
            <a:pPr marL="0" indent="0" algn="ctr">
              <a:buNone/>
            </a:pPr>
            <a:r>
              <a:rPr lang="en-US" sz="2200" b="1" dirty="0">
                <a:solidFill>
                  <a:srgbClr val="1E3D63"/>
                </a:solidFill>
              </a:rPr>
              <a:t>02</a:t>
            </a:r>
            <a:endParaRPr lang="en-US" sz="2200" dirty="0"/>
          </a:p>
        </p:txBody>
      </p:sp>
      <p:sp>
        <p:nvSpPr>
          <p:cNvPr id="4" name="Text 2"/>
          <p:cNvSpPr/>
          <p:nvPr/>
        </p:nvSpPr>
        <p:spPr>
          <a:xfrm>
            <a:off x="868680" y="0"/>
            <a:ext cx="7132320" cy="749808"/>
          </a:xfrm>
          <a:prstGeom prst="rect">
            <a:avLst/>
          </a:prstGeom>
          <a:noFill/>
          <a:ln/>
        </p:spPr>
        <p:txBody>
          <a:bodyPr wrap="square" rtlCol="0" anchor="ctr"/>
          <a:lstStyle/>
          <a:p>
            <a:pPr marL="0" indent="0">
              <a:buNone/>
            </a:pPr>
            <a:r>
              <a:rPr lang="en-US" sz="1800" b="1" dirty="0">
                <a:solidFill>
                  <a:srgbClr val="FFFFFF"/>
                </a:solidFill>
              </a:rPr>
              <a:t>Zero-Touch Triage: Autonomous Incident Classification</a:t>
            </a:r>
            <a:endParaRPr lang="en-US" sz="1800" dirty="0"/>
          </a:p>
        </p:txBody>
      </p:sp>
      <p:sp>
        <p:nvSpPr>
          <p:cNvPr id="5" name="Shape 3"/>
          <p:cNvSpPr/>
          <p:nvPr/>
        </p:nvSpPr>
        <p:spPr>
          <a:xfrm>
            <a:off x="3291840" y="914400"/>
            <a:ext cx="2560320" cy="502920"/>
          </a:xfrm>
          <a:prstGeom prst="rect">
            <a:avLst/>
          </a:prstGeom>
          <a:solidFill>
            <a:srgbClr val="E2E8F0"/>
          </a:solidFill>
          <a:ln w="6350">
            <a:solidFill>
              <a:srgbClr val="CBD5E1"/>
            </a:solidFill>
            <a:prstDash val="solid"/>
          </a:ln>
        </p:spPr>
        <p:txBody>
          <a:bodyPr/>
          <a:lstStyle/>
          <a:p>
            <a:endParaRPr lang="en-US" dirty="0"/>
          </a:p>
        </p:txBody>
      </p:sp>
      <p:sp>
        <p:nvSpPr>
          <p:cNvPr id="6" name="Text 4"/>
          <p:cNvSpPr/>
          <p:nvPr/>
        </p:nvSpPr>
        <p:spPr>
          <a:xfrm>
            <a:off x="3291840" y="914400"/>
            <a:ext cx="2560320" cy="502920"/>
          </a:xfrm>
          <a:prstGeom prst="rect">
            <a:avLst/>
          </a:prstGeom>
          <a:noFill/>
          <a:ln/>
        </p:spPr>
        <p:txBody>
          <a:bodyPr wrap="square" rtlCol="0" anchor="ctr"/>
          <a:lstStyle/>
          <a:p>
            <a:pPr algn="ctr"/>
            <a:r>
              <a:rPr lang="en-US" sz="1000" dirty="0">
                <a:solidFill>
                  <a:srgbClr val="4A5568"/>
                </a:solidFill>
              </a:rPr>
              <a:t>Incident created  ·  ITSM / Email / API  </a:t>
            </a:r>
          </a:p>
        </p:txBody>
      </p:sp>
      <p:sp>
        <p:nvSpPr>
          <p:cNvPr id="7" name="Shape 5"/>
          <p:cNvSpPr/>
          <p:nvPr/>
        </p:nvSpPr>
        <p:spPr>
          <a:xfrm>
            <a:off x="2286000" y="1600200"/>
            <a:ext cx="4572000" cy="822960"/>
          </a:xfrm>
          <a:prstGeom prst="rect">
            <a:avLst/>
          </a:prstGeom>
          <a:solidFill>
            <a:srgbClr val="E1F5EE"/>
          </a:solidFill>
          <a:ln w="6350">
            <a:solidFill>
              <a:srgbClr val="0F6E56"/>
            </a:solidFill>
            <a:prstDash val="solid"/>
          </a:ln>
          <a:effectLst>
            <a:outerShdw blurRad="101600" dist="25400" dir="8100000" algn="bl" rotWithShape="0">
              <a:srgbClr val="000000">
                <a:alpha val="8000"/>
              </a:srgbClr>
            </a:outerShdw>
          </a:effectLst>
        </p:spPr>
        <p:txBody>
          <a:bodyPr/>
          <a:lstStyle/>
          <a:p>
            <a:endParaRPr lang="en-US"/>
          </a:p>
        </p:txBody>
      </p:sp>
      <p:sp>
        <p:nvSpPr>
          <p:cNvPr id="8" name="Shape 6"/>
          <p:cNvSpPr/>
          <p:nvPr/>
        </p:nvSpPr>
        <p:spPr>
          <a:xfrm>
            <a:off x="2286000" y="1600200"/>
            <a:ext cx="438912" cy="822960"/>
          </a:xfrm>
          <a:prstGeom prst="rect">
            <a:avLst/>
          </a:prstGeom>
          <a:solidFill>
            <a:srgbClr val="0F6E56"/>
          </a:solidFill>
          <a:ln/>
        </p:spPr>
        <p:txBody>
          <a:bodyPr/>
          <a:lstStyle/>
          <a:p>
            <a:endParaRPr lang="en-US"/>
          </a:p>
        </p:txBody>
      </p:sp>
      <p:sp>
        <p:nvSpPr>
          <p:cNvPr id="9" name="Text 7"/>
          <p:cNvSpPr/>
          <p:nvPr/>
        </p:nvSpPr>
        <p:spPr>
          <a:xfrm>
            <a:off x="2286000" y="1600200"/>
            <a:ext cx="438912" cy="822960"/>
          </a:xfrm>
          <a:prstGeom prst="rect">
            <a:avLst/>
          </a:prstGeom>
          <a:noFill/>
          <a:ln/>
        </p:spPr>
        <p:txBody>
          <a:bodyPr wrap="square" rtlCol="0" anchor="ctr"/>
          <a:lstStyle/>
          <a:p>
            <a:pPr marL="0" indent="0" algn="ctr">
              <a:buNone/>
            </a:pPr>
            <a:r>
              <a:rPr lang="en-US" sz="1300" b="1" dirty="0">
                <a:solidFill>
                  <a:srgbClr val="FFFFFF"/>
                </a:solidFill>
              </a:rPr>
              <a:t>01</a:t>
            </a:r>
            <a:endParaRPr lang="en-US" sz="1300" dirty="0"/>
          </a:p>
        </p:txBody>
      </p:sp>
      <p:sp>
        <p:nvSpPr>
          <p:cNvPr id="10" name="Text 8"/>
          <p:cNvSpPr/>
          <p:nvPr/>
        </p:nvSpPr>
        <p:spPr>
          <a:xfrm>
            <a:off x="2761488" y="1673352"/>
            <a:ext cx="4023360" cy="256032"/>
          </a:xfrm>
          <a:prstGeom prst="rect">
            <a:avLst/>
          </a:prstGeom>
          <a:noFill/>
          <a:ln/>
        </p:spPr>
        <p:txBody>
          <a:bodyPr wrap="square" rtlCol="0" anchor="ctr"/>
          <a:lstStyle/>
          <a:p>
            <a:pPr marL="0" indent="0">
              <a:buNone/>
            </a:pPr>
            <a:r>
              <a:rPr lang="en-US" sz="1100" b="1" dirty="0">
                <a:solidFill>
                  <a:srgbClr val="0F6E56"/>
                </a:solidFill>
              </a:rPr>
              <a:t>Data ingestion</a:t>
            </a:r>
            <a:endParaRPr lang="en-US" sz="1100" dirty="0"/>
          </a:p>
        </p:txBody>
      </p:sp>
      <p:sp>
        <p:nvSpPr>
          <p:cNvPr id="11" name="Text 9"/>
          <p:cNvSpPr/>
          <p:nvPr/>
        </p:nvSpPr>
        <p:spPr>
          <a:xfrm>
            <a:off x="2761488" y="1929384"/>
            <a:ext cx="4023360" cy="457200"/>
          </a:xfrm>
          <a:prstGeom prst="rect">
            <a:avLst/>
          </a:prstGeom>
          <a:noFill/>
          <a:ln/>
        </p:spPr>
        <p:txBody>
          <a:bodyPr wrap="square" rtlCol="0" anchor="ctr"/>
          <a:lstStyle/>
          <a:p>
            <a:pPr marL="0" indent="0">
              <a:lnSpc>
                <a:spcPct val="130000"/>
              </a:lnSpc>
              <a:buNone/>
            </a:pPr>
            <a:r>
              <a:rPr lang="en-US" sz="950" dirty="0">
                <a:solidFill>
                  <a:srgbClr val="4A5568"/>
                </a:solidFill>
              </a:rPr>
              <a:t>Text-parsing engine extracts entities</a:t>
            </a:r>
            <a:endParaRPr lang="en-US" sz="950" dirty="0"/>
          </a:p>
          <a:p>
            <a:pPr marL="0" indent="0">
              <a:lnSpc>
                <a:spcPct val="130000"/>
              </a:lnSpc>
              <a:buNone/>
            </a:pPr>
            <a:r>
              <a:rPr lang="en-US" sz="950" dirty="0">
                <a:solidFill>
                  <a:srgbClr val="4A5568"/>
                </a:solidFill>
              </a:rPr>
              <a:t>from Short &amp; Brief Description fields</a:t>
            </a:r>
            <a:endParaRPr lang="en-US" sz="950" dirty="0"/>
          </a:p>
        </p:txBody>
      </p:sp>
      <p:sp>
        <p:nvSpPr>
          <p:cNvPr id="12" name="Shape 10"/>
          <p:cNvSpPr/>
          <p:nvPr/>
        </p:nvSpPr>
        <p:spPr>
          <a:xfrm>
            <a:off x="2286000" y="2606040"/>
            <a:ext cx="4572000" cy="822960"/>
          </a:xfrm>
          <a:prstGeom prst="rect">
            <a:avLst/>
          </a:prstGeom>
          <a:solidFill>
            <a:srgbClr val="E1F5EE"/>
          </a:solidFill>
          <a:ln w="6350">
            <a:solidFill>
              <a:srgbClr val="0F6E56"/>
            </a:solidFill>
            <a:prstDash val="solid"/>
          </a:ln>
          <a:effectLst>
            <a:outerShdw blurRad="101600" dist="25400" dir="8100000" algn="bl" rotWithShape="0">
              <a:srgbClr val="000000">
                <a:alpha val="8000"/>
              </a:srgbClr>
            </a:outerShdw>
          </a:effectLst>
        </p:spPr>
        <p:txBody>
          <a:bodyPr/>
          <a:lstStyle/>
          <a:p>
            <a:endParaRPr lang="en-US"/>
          </a:p>
        </p:txBody>
      </p:sp>
      <p:sp>
        <p:nvSpPr>
          <p:cNvPr id="13" name="Shape 11"/>
          <p:cNvSpPr/>
          <p:nvPr/>
        </p:nvSpPr>
        <p:spPr>
          <a:xfrm>
            <a:off x="2286000" y="2606040"/>
            <a:ext cx="438912" cy="822960"/>
          </a:xfrm>
          <a:prstGeom prst="rect">
            <a:avLst/>
          </a:prstGeom>
          <a:solidFill>
            <a:srgbClr val="0F6E56"/>
          </a:solidFill>
          <a:ln/>
        </p:spPr>
        <p:txBody>
          <a:bodyPr/>
          <a:lstStyle/>
          <a:p>
            <a:endParaRPr lang="en-US"/>
          </a:p>
        </p:txBody>
      </p:sp>
      <p:sp>
        <p:nvSpPr>
          <p:cNvPr id="14" name="Text 12"/>
          <p:cNvSpPr/>
          <p:nvPr/>
        </p:nvSpPr>
        <p:spPr>
          <a:xfrm>
            <a:off x="2286000" y="2606040"/>
            <a:ext cx="438912" cy="822960"/>
          </a:xfrm>
          <a:prstGeom prst="rect">
            <a:avLst/>
          </a:prstGeom>
          <a:noFill/>
          <a:ln/>
        </p:spPr>
        <p:txBody>
          <a:bodyPr wrap="square" rtlCol="0" anchor="ctr"/>
          <a:lstStyle/>
          <a:p>
            <a:pPr marL="0" indent="0" algn="ctr">
              <a:buNone/>
            </a:pPr>
            <a:r>
              <a:rPr lang="en-US" sz="1300" b="1" dirty="0">
                <a:solidFill>
                  <a:srgbClr val="FFFFFF"/>
                </a:solidFill>
              </a:rPr>
              <a:t>02</a:t>
            </a:r>
            <a:endParaRPr lang="en-US" sz="1300" dirty="0"/>
          </a:p>
        </p:txBody>
      </p:sp>
      <p:sp>
        <p:nvSpPr>
          <p:cNvPr id="15" name="Text 13"/>
          <p:cNvSpPr/>
          <p:nvPr/>
        </p:nvSpPr>
        <p:spPr>
          <a:xfrm>
            <a:off x="2761488" y="2679192"/>
            <a:ext cx="4023360" cy="256032"/>
          </a:xfrm>
          <a:prstGeom prst="rect">
            <a:avLst/>
          </a:prstGeom>
          <a:noFill/>
          <a:ln/>
        </p:spPr>
        <p:txBody>
          <a:bodyPr wrap="square" rtlCol="0" anchor="ctr"/>
          <a:lstStyle/>
          <a:p>
            <a:pPr marL="0" indent="0">
              <a:buNone/>
            </a:pPr>
            <a:r>
              <a:rPr lang="en-US" sz="1100" b="1" dirty="0">
                <a:solidFill>
                  <a:srgbClr val="0F6E56"/>
                </a:solidFill>
              </a:rPr>
              <a:t>Entity mapping</a:t>
            </a:r>
            <a:endParaRPr lang="en-US" sz="1100" dirty="0"/>
          </a:p>
        </p:txBody>
      </p:sp>
      <p:sp>
        <p:nvSpPr>
          <p:cNvPr id="16" name="Text 14"/>
          <p:cNvSpPr/>
          <p:nvPr/>
        </p:nvSpPr>
        <p:spPr>
          <a:xfrm>
            <a:off x="2761488" y="2935224"/>
            <a:ext cx="4023360" cy="457200"/>
          </a:xfrm>
          <a:prstGeom prst="rect">
            <a:avLst/>
          </a:prstGeom>
          <a:noFill/>
          <a:ln/>
        </p:spPr>
        <p:txBody>
          <a:bodyPr wrap="square" rtlCol="0" anchor="ctr"/>
          <a:lstStyle/>
          <a:p>
            <a:pPr marL="0" indent="0">
              <a:lnSpc>
                <a:spcPct val="130000"/>
              </a:lnSpc>
              <a:buNone/>
            </a:pPr>
            <a:r>
              <a:rPr lang="en-US" sz="950" dirty="0">
                <a:solidFill>
                  <a:srgbClr val="4A5568"/>
                </a:solidFill>
              </a:rPr>
              <a:t>Cross-match vs Core Data Dictionary</a:t>
            </a:r>
            <a:endParaRPr lang="en-US" sz="950" dirty="0"/>
          </a:p>
          <a:p>
            <a:pPr marL="0" indent="0">
              <a:lnSpc>
                <a:spcPct val="130000"/>
              </a:lnSpc>
              <a:buNone/>
            </a:pPr>
            <a:r>
              <a:rPr lang="en-US" sz="950" dirty="0">
                <a:solidFill>
                  <a:srgbClr val="4A5568"/>
                </a:solidFill>
              </a:rPr>
              <a:t>&amp; CI Class models · IRE deduplication</a:t>
            </a:r>
            <a:endParaRPr lang="en-US" sz="950" dirty="0"/>
          </a:p>
        </p:txBody>
      </p:sp>
      <p:sp>
        <p:nvSpPr>
          <p:cNvPr id="17" name="Shape 15"/>
          <p:cNvSpPr/>
          <p:nvPr/>
        </p:nvSpPr>
        <p:spPr>
          <a:xfrm>
            <a:off x="4572000" y="1417320"/>
            <a:ext cx="0" cy="182880"/>
          </a:xfrm>
          <a:prstGeom prst="line">
            <a:avLst/>
          </a:prstGeom>
          <a:noFill/>
          <a:ln w="12700">
            <a:solidFill>
              <a:srgbClr val="718096"/>
            </a:solidFill>
            <a:prstDash val="solid"/>
          </a:ln>
        </p:spPr>
        <p:txBody>
          <a:bodyPr/>
          <a:lstStyle/>
          <a:p>
            <a:endParaRPr lang="en-US"/>
          </a:p>
        </p:txBody>
      </p:sp>
      <p:sp>
        <p:nvSpPr>
          <p:cNvPr id="18" name="Shape 16"/>
          <p:cNvSpPr/>
          <p:nvPr/>
        </p:nvSpPr>
        <p:spPr>
          <a:xfrm>
            <a:off x="4572000" y="2423160"/>
            <a:ext cx="0" cy="182880"/>
          </a:xfrm>
          <a:prstGeom prst="line">
            <a:avLst/>
          </a:prstGeom>
          <a:noFill/>
          <a:ln w="12700">
            <a:solidFill>
              <a:srgbClr val="718096"/>
            </a:solidFill>
            <a:prstDash val="solid"/>
          </a:ln>
        </p:spPr>
        <p:txBody>
          <a:bodyPr/>
          <a:lstStyle/>
          <a:p>
            <a:endParaRPr lang="en-US"/>
          </a:p>
        </p:txBody>
      </p:sp>
      <p:sp>
        <p:nvSpPr>
          <p:cNvPr id="19" name="Shape 17"/>
          <p:cNvSpPr/>
          <p:nvPr/>
        </p:nvSpPr>
        <p:spPr>
          <a:xfrm>
            <a:off x="4572000" y="3429000"/>
            <a:ext cx="0" cy="182880"/>
          </a:xfrm>
          <a:prstGeom prst="line">
            <a:avLst/>
          </a:prstGeom>
          <a:noFill/>
          <a:ln w="12700">
            <a:solidFill>
              <a:srgbClr val="718096"/>
            </a:solidFill>
            <a:prstDash val="solid"/>
          </a:ln>
        </p:spPr>
        <p:txBody>
          <a:bodyPr/>
          <a:lstStyle/>
          <a:p>
            <a:endParaRPr lang="en-US"/>
          </a:p>
        </p:txBody>
      </p:sp>
      <p:sp>
        <p:nvSpPr>
          <p:cNvPr id="20" name="Shape 18"/>
          <p:cNvSpPr/>
          <p:nvPr/>
        </p:nvSpPr>
        <p:spPr>
          <a:xfrm>
            <a:off x="3017520" y="3611880"/>
            <a:ext cx="3108960" cy="548640"/>
          </a:xfrm>
          <a:prstGeom prst="rect">
            <a:avLst/>
          </a:prstGeom>
          <a:solidFill>
            <a:srgbClr val="FEF3C7"/>
          </a:solidFill>
          <a:ln w="10160">
            <a:solidFill>
              <a:srgbClr val="854F0B"/>
            </a:solidFill>
            <a:prstDash val="solid"/>
          </a:ln>
          <a:effectLst>
            <a:outerShdw blurRad="101600" dist="25400" dir="8100000" algn="bl" rotWithShape="0">
              <a:srgbClr val="000000">
                <a:alpha val="8000"/>
              </a:srgbClr>
            </a:outerShdw>
          </a:effectLst>
        </p:spPr>
        <p:txBody>
          <a:bodyPr/>
          <a:lstStyle/>
          <a:p>
            <a:endParaRPr lang="en-US"/>
          </a:p>
        </p:txBody>
      </p:sp>
      <p:sp>
        <p:nvSpPr>
          <p:cNvPr id="21" name="Text 19"/>
          <p:cNvSpPr/>
          <p:nvPr/>
        </p:nvSpPr>
        <p:spPr>
          <a:xfrm>
            <a:off x="3017520" y="3611880"/>
            <a:ext cx="3108960" cy="548640"/>
          </a:xfrm>
          <a:prstGeom prst="rect">
            <a:avLst/>
          </a:prstGeom>
          <a:noFill/>
          <a:ln/>
        </p:spPr>
        <p:txBody>
          <a:bodyPr wrap="square" rtlCol="0" anchor="ctr"/>
          <a:lstStyle/>
          <a:p>
            <a:pPr marL="0" indent="0" algn="ctr">
              <a:buNone/>
            </a:pPr>
            <a:r>
              <a:rPr lang="en-US" sz="1050" b="1" dirty="0">
                <a:solidFill>
                  <a:srgbClr val="854F0B"/>
                </a:solidFill>
              </a:rPr>
              <a:t>Confidence score threshold gate</a:t>
            </a:r>
            <a:endParaRPr lang="en-US" sz="1050" dirty="0"/>
          </a:p>
        </p:txBody>
      </p:sp>
      <p:sp>
        <p:nvSpPr>
          <p:cNvPr id="22" name="Shape 20"/>
          <p:cNvSpPr/>
          <p:nvPr/>
        </p:nvSpPr>
        <p:spPr>
          <a:xfrm>
            <a:off x="3017520" y="3886200"/>
            <a:ext cx="0" cy="0"/>
          </a:xfrm>
          <a:prstGeom prst="line">
            <a:avLst/>
          </a:prstGeom>
          <a:noFill/>
          <a:ln w="10160">
            <a:solidFill>
              <a:srgbClr val="718096"/>
            </a:solidFill>
            <a:prstDash val="solid"/>
          </a:ln>
        </p:spPr>
        <p:txBody>
          <a:bodyPr/>
          <a:lstStyle/>
          <a:p>
            <a:endParaRPr lang="en-US"/>
          </a:p>
        </p:txBody>
      </p:sp>
      <p:sp>
        <p:nvSpPr>
          <p:cNvPr id="23" name="Shape 21"/>
          <p:cNvSpPr/>
          <p:nvPr/>
        </p:nvSpPr>
        <p:spPr>
          <a:xfrm>
            <a:off x="1783080" y="3886200"/>
            <a:ext cx="0" cy="502920"/>
          </a:xfrm>
          <a:prstGeom prst="line">
            <a:avLst/>
          </a:prstGeom>
          <a:noFill/>
          <a:ln w="10160">
            <a:solidFill>
              <a:srgbClr val="718096"/>
            </a:solidFill>
            <a:prstDash val="solid"/>
          </a:ln>
        </p:spPr>
        <p:txBody>
          <a:bodyPr/>
          <a:lstStyle/>
          <a:p>
            <a:endParaRPr lang="en-US"/>
          </a:p>
        </p:txBody>
      </p:sp>
      <p:sp>
        <p:nvSpPr>
          <p:cNvPr id="24" name="Shape 22"/>
          <p:cNvSpPr/>
          <p:nvPr/>
        </p:nvSpPr>
        <p:spPr>
          <a:xfrm>
            <a:off x="6126480" y="3886200"/>
            <a:ext cx="1234440" cy="0"/>
          </a:xfrm>
          <a:prstGeom prst="line">
            <a:avLst/>
          </a:prstGeom>
          <a:noFill/>
          <a:ln w="10160">
            <a:solidFill>
              <a:srgbClr val="718096"/>
            </a:solidFill>
            <a:prstDash val="solid"/>
          </a:ln>
        </p:spPr>
        <p:txBody>
          <a:bodyPr/>
          <a:lstStyle/>
          <a:p>
            <a:endParaRPr lang="en-US"/>
          </a:p>
        </p:txBody>
      </p:sp>
      <p:sp>
        <p:nvSpPr>
          <p:cNvPr id="25" name="Shape 23"/>
          <p:cNvSpPr/>
          <p:nvPr/>
        </p:nvSpPr>
        <p:spPr>
          <a:xfrm>
            <a:off x="7360920" y="3886200"/>
            <a:ext cx="0" cy="502920"/>
          </a:xfrm>
          <a:prstGeom prst="line">
            <a:avLst/>
          </a:prstGeom>
          <a:noFill/>
          <a:ln w="10160">
            <a:solidFill>
              <a:srgbClr val="718096"/>
            </a:solidFill>
            <a:prstDash val="solid"/>
          </a:ln>
        </p:spPr>
        <p:txBody>
          <a:bodyPr/>
          <a:lstStyle/>
          <a:p>
            <a:endParaRPr lang="en-US"/>
          </a:p>
        </p:txBody>
      </p:sp>
      <p:sp>
        <p:nvSpPr>
          <p:cNvPr id="26" name="Text 24"/>
          <p:cNvSpPr/>
          <p:nvPr/>
        </p:nvSpPr>
        <p:spPr>
          <a:xfrm>
            <a:off x="822960" y="3703320"/>
            <a:ext cx="1645920" cy="201168"/>
          </a:xfrm>
          <a:prstGeom prst="rect">
            <a:avLst/>
          </a:prstGeom>
          <a:noFill/>
          <a:ln/>
        </p:spPr>
        <p:txBody>
          <a:bodyPr wrap="square" rtlCol="0" anchor="ctr"/>
          <a:lstStyle/>
          <a:p>
            <a:pPr marL="0" indent="0" algn="ctr">
              <a:buNone/>
            </a:pPr>
            <a:r>
              <a:rPr lang="en-US" sz="850" dirty="0">
                <a:solidFill>
                  <a:srgbClr val="854F0B"/>
                </a:solidFill>
              </a:rPr>
              <a:t>Low confidence (~5%)</a:t>
            </a:r>
            <a:endParaRPr lang="en-US" sz="850" dirty="0"/>
          </a:p>
        </p:txBody>
      </p:sp>
      <p:sp>
        <p:nvSpPr>
          <p:cNvPr id="27" name="Text 25"/>
          <p:cNvSpPr/>
          <p:nvPr/>
        </p:nvSpPr>
        <p:spPr>
          <a:xfrm>
            <a:off x="6675120" y="3703320"/>
            <a:ext cx="1737360" cy="201168"/>
          </a:xfrm>
          <a:prstGeom prst="rect">
            <a:avLst/>
          </a:prstGeom>
          <a:noFill/>
          <a:ln/>
        </p:spPr>
        <p:txBody>
          <a:bodyPr wrap="square" rtlCol="0" anchor="ctr"/>
          <a:lstStyle/>
          <a:p>
            <a:pPr marL="0" indent="0" algn="ctr">
              <a:buNone/>
            </a:pPr>
            <a:r>
              <a:rPr lang="en-US" sz="850" dirty="0">
                <a:solidFill>
                  <a:srgbClr val="0F6E56"/>
                </a:solidFill>
              </a:rPr>
              <a:t>High confidence (~95%)</a:t>
            </a:r>
            <a:endParaRPr lang="en-US" sz="850" dirty="0"/>
          </a:p>
        </p:txBody>
      </p:sp>
      <p:sp>
        <p:nvSpPr>
          <p:cNvPr id="28" name="Shape 26"/>
          <p:cNvSpPr/>
          <p:nvPr/>
        </p:nvSpPr>
        <p:spPr>
          <a:xfrm>
            <a:off x="320040" y="4389120"/>
            <a:ext cx="2926080" cy="594360"/>
          </a:xfrm>
          <a:prstGeom prst="rect">
            <a:avLst/>
          </a:prstGeom>
          <a:solidFill>
            <a:srgbClr val="FAEEDA"/>
          </a:solidFill>
          <a:ln w="6350">
            <a:solidFill>
              <a:srgbClr val="854F0B"/>
            </a:solidFill>
            <a:prstDash val="solid"/>
          </a:ln>
          <a:effectLst>
            <a:outerShdw blurRad="101600" dist="25400" dir="8100000" algn="bl" rotWithShape="0">
              <a:srgbClr val="000000">
                <a:alpha val="8000"/>
              </a:srgbClr>
            </a:outerShdw>
          </a:effectLst>
        </p:spPr>
        <p:txBody>
          <a:bodyPr/>
          <a:lstStyle/>
          <a:p>
            <a:endParaRPr lang="en-US"/>
          </a:p>
        </p:txBody>
      </p:sp>
      <p:sp>
        <p:nvSpPr>
          <p:cNvPr id="29" name="Shape 27"/>
          <p:cNvSpPr/>
          <p:nvPr/>
        </p:nvSpPr>
        <p:spPr>
          <a:xfrm>
            <a:off x="320040" y="4389120"/>
            <a:ext cx="365760" cy="594360"/>
          </a:xfrm>
          <a:prstGeom prst="rect">
            <a:avLst/>
          </a:prstGeom>
          <a:solidFill>
            <a:srgbClr val="854F0B"/>
          </a:solidFill>
          <a:ln/>
        </p:spPr>
        <p:txBody>
          <a:bodyPr/>
          <a:lstStyle/>
          <a:p>
            <a:endParaRPr lang="en-US"/>
          </a:p>
        </p:txBody>
      </p:sp>
      <p:sp>
        <p:nvSpPr>
          <p:cNvPr id="30" name="Text 28"/>
          <p:cNvSpPr/>
          <p:nvPr/>
        </p:nvSpPr>
        <p:spPr>
          <a:xfrm>
            <a:off x="713232" y="4389120"/>
            <a:ext cx="2487168" cy="594360"/>
          </a:xfrm>
          <a:prstGeom prst="rect">
            <a:avLst/>
          </a:prstGeom>
          <a:noFill/>
          <a:ln/>
        </p:spPr>
        <p:txBody>
          <a:bodyPr wrap="square" rtlCol="0" anchor="ctr"/>
          <a:lstStyle/>
          <a:p>
            <a:pPr marL="0" indent="0">
              <a:lnSpc>
                <a:spcPct val="130000"/>
              </a:lnSpc>
              <a:buNone/>
            </a:pPr>
            <a:r>
              <a:rPr lang="en-US" sz="900" dirty="0">
                <a:solidFill>
                  <a:srgbClr val="4A5568"/>
                </a:solidFill>
              </a:rPr>
              <a:t>04  Human review</a:t>
            </a:r>
            <a:endParaRPr lang="en-US" sz="900" dirty="0"/>
          </a:p>
          <a:p>
            <a:pPr marL="0" indent="0">
              <a:lnSpc>
                <a:spcPct val="130000"/>
              </a:lnSpc>
              <a:buNone/>
            </a:pPr>
            <a:r>
              <a:rPr lang="en-US" sz="900" dirty="0">
                <a:solidFill>
                  <a:srgbClr val="4A5568"/>
                </a:solidFill>
              </a:rPr>
              <a:t>Agent validates · confirms or overrides</a:t>
            </a:r>
            <a:endParaRPr lang="en-US" sz="900" dirty="0"/>
          </a:p>
        </p:txBody>
      </p:sp>
      <p:sp>
        <p:nvSpPr>
          <p:cNvPr id="31" name="Shape 29"/>
          <p:cNvSpPr/>
          <p:nvPr/>
        </p:nvSpPr>
        <p:spPr>
          <a:xfrm>
            <a:off x="5897880" y="4389120"/>
            <a:ext cx="2926080" cy="594360"/>
          </a:xfrm>
          <a:prstGeom prst="rect">
            <a:avLst/>
          </a:prstGeom>
          <a:solidFill>
            <a:srgbClr val="E6F1FB"/>
          </a:solidFill>
          <a:ln w="635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32" name="Shape 30"/>
          <p:cNvSpPr/>
          <p:nvPr/>
        </p:nvSpPr>
        <p:spPr>
          <a:xfrm>
            <a:off x="5897880" y="4389120"/>
            <a:ext cx="365760" cy="594360"/>
          </a:xfrm>
          <a:prstGeom prst="rect">
            <a:avLst/>
          </a:prstGeom>
          <a:solidFill>
            <a:srgbClr val="185FA5"/>
          </a:solidFill>
          <a:ln/>
        </p:spPr>
        <p:txBody>
          <a:bodyPr/>
          <a:lstStyle/>
          <a:p>
            <a:endParaRPr lang="en-US"/>
          </a:p>
        </p:txBody>
      </p:sp>
      <p:sp>
        <p:nvSpPr>
          <p:cNvPr id="33" name="Text 31"/>
          <p:cNvSpPr/>
          <p:nvPr/>
        </p:nvSpPr>
        <p:spPr>
          <a:xfrm>
            <a:off x="6291072" y="4389120"/>
            <a:ext cx="2487168" cy="594360"/>
          </a:xfrm>
          <a:prstGeom prst="rect">
            <a:avLst/>
          </a:prstGeom>
          <a:noFill/>
          <a:ln/>
        </p:spPr>
        <p:txBody>
          <a:bodyPr wrap="square" rtlCol="0" anchor="ctr"/>
          <a:lstStyle/>
          <a:p>
            <a:pPr marL="0" indent="0">
              <a:lnSpc>
                <a:spcPct val="130000"/>
              </a:lnSpc>
              <a:buNone/>
            </a:pPr>
            <a:r>
              <a:rPr lang="en-US" sz="900" dirty="0">
                <a:solidFill>
                  <a:srgbClr val="4A5568"/>
                </a:solidFill>
              </a:rPr>
              <a:t>03  Auto action</a:t>
            </a:r>
            <a:endParaRPr lang="en-US" sz="900" dirty="0"/>
          </a:p>
          <a:p>
            <a:pPr marL="0" indent="0">
              <a:lnSpc>
                <a:spcPct val="130000"/>
              </a:lnSpc>
              <a:buNone/>
            </a:pPr>
            <a:r>
              <a:rPr lang="en-US" sz="900" dirty="0">
                <a:solidFill>
                  <a:srgbClr val="4A5568"/>
                </a:solidFill>
              </a:rPr>
              <a:t>Priority · Category · Assignment Group</a:t>
            </a:r>
            <a:endParaRPr lang="en-US" sz="900" dirty="0"/>
          </a:p>
        </p:txBody>
      </p:sp>
      <p:sp>
        <p:nvSpPr>
          <p:cNvPr id="34" name="Shape 32"/>
          <p:cNvSpPr/>
          <p:nvPr/>
        </p:nvSpPr>
        <p:spPr>
          <a:xfrm>
            <a:off x="3749040" y="4370832"/>
            <a:ext cx="1645920" cy="621792"/>
          </a:xfrm>
          <a:prstGeom prst="rect">
            <a:avLst/>
          </a:prstGeom>
          <a:solidFill>
            <a:srgbClr val="0A1628"/>
          </a:solidFill>
          <a:ln/>
          <a:effectLst>
            <a:outerShdw blurRad="101600" dist="25400" dir="8100000" algn="bl" rotWithShape="0">
              <a:srgbClr val="000000">
                <a:alpha val="8000"/>
              </a:srgbClr>
            </a:outerShdw>
          </a:effectLst>
        </p:spPr>
        <p:txBody>
          <a:bodyPr/>
          <a:lstStyle/>
          <a:p>
            <a:endParaRPr lang="en-US"/>
          </a:p>
        </p:txBody>
      </p:sp>
      <p:sp>
        <p:nvSpPr>
          <p:cNvPr id="35" name="Text 33"/>
          <p:cNvSpPr/>
          <p:nvPr/>
        </p:nvSpPr>
        <p:spPr>
          <a:xfrm>
            <a:off x="3749040" y="4370832"/>
            <a:ext cx="1645920" cy="384048"/>
          </a:xfrm>
          <a:prstGeom prst="rect">
            <a:avLst/>
          </a:prstGeom>
          <a:noFill/>
          <a:ln/>
        </p:spPr>
        <p:txBody>
          <a:bodyPr wrap="square" rtlCol="0" anchor="b"/>
          <a:lstStyle/>
          <a:p>
            <a:pPr marL="0" indent="0" algn="ctr">
              <a:buNone/>
            </a:pPr>
            <a:r>
              <a:rPr lang="en-US" sz="2200" b="1" dirty="0">
                <a:solidFill>
                  <a:srgbClr val="7EC8F0"/>
                </a:solidFill>
              </a:rPr>
              <a:t>−30%</a:t>
            </a:r>
            <a:endParaRPr lang="en-US" sz="2200" dirty="0"/>
          </a:p>
        </p:txBody>
      </p:sp>
      <p:sp>
        <p:nvSpPr>
          <p:cNvPr id="36" name="Text 34"/>
          <p:cNvSpPr/>
          <p:nvPr/>
        </p:nvSpPr>
        <p:spPr>
          <a:xfrm>
            <a:off x="3749040" y="4736592"/>
            <a:ext cx="1645920" cy="256032"/>
          </a:xfrm>
          <a:prstGeom prst="rect">
            <a:avLst/>
          </a:prstGeom>
          <a:noFill/>
          <a:ln/>
        </p:spPr>
        <p:txBody>
          <a:bodyPr wrap="square" rtlCol="0" anchor="t"/>
          <a:lstStyle/>
          <a:p>
            <a:pPr marL="0" indent="0" algn="ctr">
              <a:buNone/>
            </a:pPr>
            <a:r>
              <a:rPr lang="en-US" sz="850" dirty="0">
                <a:solidFill>
                  <a:srgbClr val="A0B8D4"/>
                </a:solidFill>
              </a:rPr>
              <a:t>triage time</a:t>
            </a:r>
            <a:endParaRPr lang="en-US" sz="850" dirty="0"/>
          </a:p>
        </p:txBody>
      </p:sp>
      <p:sp>
        <p:nvSpPr>
          <p:cNvPr id="37" name="Shape 3">
            <a:extLst>
              <a:ext uri="{FF2B5EF4-FFF2-40B4-BE49-F238E27FC236}">
                <a16:creationId xmlns:a16="http://schemas.microsoft.com/office/drawing/2014/main" id="{3F4924B1-D25F-9CA6-B805-EF840C763D1A}"/>
              </a:ext>
            </a:extLst>
          </p:cNvPr>
          <p:cNvSpPr/>
          <p:nvPr/>
        </p:nvSpPr>
        <p:spPr>
          <a:xfrm>
            <a:off x="7007962" y="891540"/>
            <a:ext cx="1847087" cy="502920"/>
          </a:xfrm>
          <a:prstGeom prst="rect">
            <a:avLst/>
          </a:prstGeom>
          <a:solidFill>
            <a:srgbClr val="E2E8F0"/>
          </a:solidFill>
          <a:ln w="6350">
            <a:solidFill>
              <a:srgbClr val="CBD5E1"/>
            </a:solidFill>
            <a:prstDash val="solid"/>
          </a:ln>
        </p:spPr>
        <p:txBody>
          <a:bodyPr/>
          <a:lstStyle/>
          <a:p>
            <a:pPr algn="ctr"/>
            <a:r>
              <a:rPr lang="en-US" sz="1000" dirty="0">
                <a:solidFill>
                  <a:srgbClr val="4A5568"/>
                </a:solidFill>
              </a:rPr>
              <a:t>[Out of Context: </a:t>
            </a:r>
          </a:p>
          <a:p>
            <a:pPr algn="ctr"/>
            <a:r>
              <a:rPr lang="en-US" sz="1000" dirty="0">
                <a:solidFill>
                  <a:srgbClr val="4A5568"/>
                </a:solidFill>
              </a:rPr>
              <a:t>KEDB · Problem Management]</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0A1628"/>
          </a:solidFill>
          <a:ln/>
        </p:spPr>
        <p:txBody>
          <a:bodyPr/>
          <a:lstStyle/>
          <a:p>
            <a:endParaRPr lang="en-US"/>
          </a:p>
        </p:txBody>
      </p:sp>
      <p:sp>
        <p:nvSpPr>
          <p:cNvPr id="3" name="Text 1"/>
          <p:cNvSpPr/>
          <p:nvPr/>
        </p:nvSpPr>
        <p:spPr>
          <a:xfrm>
            <a:off x="164592" y="0"/>
            <a:ext cx="658368" cy="749808"/>
          </a:xfrm>
          <a:prstGeom prst="rect">
            <a:avLst/>
          </a:prstGeom>
          <a:noFill/>
          <a:ln/>
        </p:spPr>
        <p:txBody>
          <a:bodyPr wrap="square" rtlCol="0" anchor="ctr"/>
          <a:lstStyle/>
          <a:p>
            <a:pPr marL="0" indent="0" algn="ctr">
              <a:buNone/>
            </a:pPr>
            <a:r>
              <a:rPr lang="en-US" sz="2000" b="1" dirty="0">
                <a:solidFill>
                  <a:srgbClr val="1E3D63"/>
                </a:solidFill>
              </a:rPr>
              <a:t>03</a:t>
            </a:r>
            <a:endParaRPr lang="en-US" sz="2000" dirty="0"/>
          </a:p>
        </p:txBody>
      </p:sp>
      <p:sp>
        <p:nvSpPr>
          <p:cNvPr id="4" name="Text 2"/>
          <p:cNvSpPr/>
          <p:nvPr/>
        </p:nvSpPr>
        <p:spPr>
          <a:xfrm>
            <a:off x="868680" y="0"/>
            <a:ext cx="7315200" cy="502920"/>
          </a:xfrm>
          <a:prstGeom prst="rect">
            <a:avLst/>
          </a:prstGeom>
          <a:noFill/>
          <a:ln/>
        </p:spPr>
        <p:txBody>
          <a:bodyPr wrap="square" rtlCol="0" anchor="ctr"/>
          <a:lstStyle/>
          <a:p>
            <a:pPr marL="0" indent="0">
              <a:buNone/>
            </a:pPr>
            <a:r>
              <a:rPr lang="en-US" sz="1700" b="1" dirty="0">
                <a:solidFill>
                  <a:srgbClr val="FFFFFF"/>
                </a:solidFill>
              </a:rPr>
              <a:t>CI Relationship Auditor: LLM-Driven CMDB Intelligence</a:t>
            </a:r>
            <a:endParaRPr lang="en-US" sz="1700" dirty="0"/>
          </a:p>
        </p:txBody>
      </p:sp>
      <p:sp>
        <p:nvSpPr>
          <p:cNvPr id="5" name="Text 3"/>
          <p:cNvSpPr/>
          <p:nvPr/>
        </p:nvSpPr>
        <p:spPr>
          <a:xfrm>
            <a:off x="868680" y="438912"/>
            <a:ext cx="7315200" cy="274320"/>
          </a:xfrm>
          <a:prstGeom prst="rect">
            <a:avLst/>
          </a:prstGeom>
          <a:noFill/>
          <a:ln/>
        </p:spPr>
        <p:txBody>
          <a:bodyPr wrap="square" rtlCol="0" anchor="ctr"/>
          <a:lstStyle/>
          <a:p>
            <a:pPr marL="0" indent="0">
              <a:buNone/>
            </a:pPr>
            <a:r>
              <a:rPr lang="en-US" sz="950" dirty="0">
                <a:solidFill>
                  <a:srgbClr val="7B9CC4"/>
                </a:solidFill>
              </a:rPr>
              <a:t>Automated discovery log analysis · missing dependency detection · CMDB health insights</a:t>
            </a:r>
            <a:endParaRPr lang="en-US" sz="950" dirty="0"/>
          </a:p>
        </p:txBody>
      </p:sp>
      <p:sp>
        <p:nvSpPr>
          <p:cNvPr id="6" name="Shape 4"/>
          <p:cNvSpPr/>
          <p:nvPr/>
        </p:nvSpPr>
        <p:spPr>
          <a:xfrm>
            <a:off x="365760" y="914400"/>
            <a:ext cx="2651760" cy="548640"/>
          </a:xfrm>
          <a:prstGeom prst="rect">
            <a:avLst/>
          </a:prstGeom>
          <a:solidFill>
            <a:srgbClr val="E2E8F0"/>
          </a:solidFill>
          <a:ln w="6350">
            <a:solidFill>
              <a:srgbClr val="CBD5E1"/>
            </a:solidFill>
            <a:prstDash val="solid"/>
          </a:ln>
          <a:effectLst>
            <a:outerShdw blurRad="101600" dist="25400" dir="8100000" algn="bl" rotWithShape="0">
              <a:srgbClr val="000000">
                <a:alpha val="8000"/>
              </a:srgbClr>
            </a:outerShdw>
          </a:effectLst>
        </p:spPr>
        <p:txBody>
          <a:bodyPr/>
          <a:lstStyle/>
          <a:p>
            <a:endParaRPr lang="en-US"/>
          </a:p>
        </p:txBody>
      </p:sp>
      <p:sp>
        <p:nvSpPr>
          <p:cNvPr id="7" name="Text 5"/>
          <p:cNvSpPr/>
          <p:nvPr/>
        </p:nvSpPr>
        <p:spPr>
          <a:xfrm>
            <a:off x="365760" y="914400"/>
            <a:ext cx="2651760" cy="274320"/>
          </a:xfrm>
          <a:prstGeom prst="rect">
            <a:avLst/>
          </a:prstGeom>
          <a:noFill/>
          <a:ln/>
        </p:spPr>
        <p:txBody>
          <a:bodyPr wrap="square" rtlCol="0" anchor="ctr"/>
          <a:lstStyle/>
          <a:p>
            <a:pPr marL="0" indent="0" algn="ctr">
              <a:buNone/>
            </a:pPr>
            <a:r>
              <a:rPr lang="en-US" sz="1000" b="1" dirty="0">
                <a:solidFill>
                  <a:srgbClr val="4A5568"/>
                </a:solidFill>
              </a:rPr>
              <a:t>Discovery logs</a:t>
            </a:r>
            <a:endParaRPr lang="en-US" sz="1000" dirty="0"/>
          </a:p>
        </p:txBody>
      </p:sp>
      <p:sp>
        <p:nvSpPr>
          <p:cNvPr id="8" name="Text 6"/>
          <p:cNvSpPr/>
          <p:nvPr/>
        </p:nvSpPr>
        <p:spPr>
          <a:xfrm>
            <a:off x="365760" y="1188720"/>
            <a:ext cx="2651760" cy="274320"/>
          </a:xfrm>
          <a:prstGeom prst="rect">
            <a:avLst/>
          </a:prstGeom>
          <a:noFill/>
          <a:ln/>
        </p:spPr>
        <p:txBody>
          <a:bodyPr wrap="square" rtlCol="0" anchor="ctr"/>
          <a:lstStyle/>
          <a:p>
            <a:pPr marL="0" indent="0" algn="ctr">
              <a:buNone/>
            </a:pPr>
            <a:r>
              <a:rPr lang="en-US" sz="900" dirty="0">
                <a:solidFill>
                  <a:srgbClr val="718096"/>
                </a:solidFill>
              </a:rPr>
              <a:t>Unstructured · raw scan data</a:t>
            </a:r>
            <a:endParaRPr lang="en-US" sz="900" dirty="0"/>
          </a:p>
        </p:txBody>
      </p:sp>
      <p:sp>
        <p:nvSpPr>
          <p:cNvPr id="9" name="Shape 7"/>
          <p:cNvSpPr/>
          <p:nvPr/>
        </p:nvSpPr>
        <p:spPr>
          <a:xfrm>
            <a:off x="3291840" y="914400"/>
            <a:ext cx="2651760" cy="548640"/>
          </a:xfrm>
          <a:prstGeom prst="rect">
            <a:avLst/>
          </a:prstGeom>
          <a:solidFill>
            <a:srgbClr val="E2E8F0"/>
          </a:solidFill>
          <a:ln w="6350">
            <a:solidFill>
              <a:srgbClr val="CBD5E1"/>
            </a:solidFill>
            <a:prstDash val="solid"/>
          </a:ln>
          <a:effectLst>
            <a:outerShdw blurRad="101600" dist="25400" dir="8100000" algn="bl" rotWithShape="0">
              <a:srgbClr val="000000">
                <a:alpha val="8000"/>
              </a:srgbClr>
            </a:outerShdw>
          </a:effectLst>
        </p:spPr>
        <p:txBody>
          <a:bodyPr/>
          <a:lstStyle/>
          <a:p>
            <a:endParaRPr lang="en-US"/>
          </a:p>
        </p:txBody>
      </p:sp>
      <p:sp>
        <p:nvSpPr>
          <p:cNvPr id="10" name="Text 8"/>
          <p:cNvSpPr/>
          <p:nvPr/>
        </p:nvSpPr>
        <p:spPr>
          <a:xfrm>
            <a:off x="3291840" y="914400"/>
            <a:ext cx="2651760" cy="274320"/>
          </a:xfrm>
          <a:prstGeom prst="rect">
            <a:avLst/>
          </a:prstGeom>
          <a:noFill/>
          <a:ln/>
        </p:spPr>
        <p:txBody>
          <a:bodyPr wrap="square" rtlCol="0" anchor="ctr"/>
          <a:lstStyle/>
          <a:p>
            <a:pPr marL="0" indent="0" algn="ctr">
              <a:buNone/>
            </a:pPr>
            <a:r>
              <a:rPr lang="en-US" sz="1000" b="1" dirty="0">
                <a:solidFill>
                  <a:srgbClr val="4A5568"/>
                </a:solidFill>
              </a:rPr>
              <a:t>Event logs</a:t>
            </a:r>
            <a:endParaRPr lang="en-US" sz="1000" dirty="0"/>
          </a:p>
        </p:txBody>
      </p:sp>
      <p:sp>
        <p:nvSpPr>
          <p:cNvPr id="11" name="Text 9"/>
          <p:cNvSpPr/>
          <p:nvPr/>
        </p:nvSpPr>
        <p:spPr>
          <a:xfrm>
            <a:off x="3291840" y="1188720"/>
            <a:ext cx="2651760" cy="274320"/>
          </a:xfrm>
          <a:prstGeom prst="rect">
            <a:avLst/>
          </a:prstGeom>
          <a:noFill/>
          <a:ln/>
        </p:spPr>
        <p:txBody>
          <a:bodyPr wrap="square" rtlCol="0" anchor="ctr"/>
          <a:lstStyle/>
          <a:p>
            <a:pPr marL="0" indent="0" algn="ctr">
              <a:buNone/>
            </a:pPr>
            <a:r>
              <a:rPr lang="en-US" sz="900" dirty="0">
                <a:solidFill>
                  <a:srgbClr val="718096"/>
                </a:solidFill>
              </a:rPr>
              <a:t>Change records · ITOM alerts</a:t>
            </a:r>
            <a:endParaRPr lang="en-US" sz="900" dirty="0"/>
          </a:p>
        </p:txBody>
      </p:sp>
      <p:sp>
        <p:nvSpPr>
          <p:cNvPr id="12" name="Shape 10"/>
          <p:cNvSpPr/>
          <p:nvPr/>
        </p:nvSpPr>
        <p:spPr>
          <a:xfrm>
            <a:off x="6217920" y="914400"/>
            <a:ext cx="2651760" cy="548640"/>
          </a:xfrm>
          <a:prstGeom prst="rect">
            <a:avLst/>
          </a:prstGeom>
          <a:solidFill>
            <a:srgbClr val="E6F1FB"/>
          </a:solidFill>
          <a:ln w="635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13" name="Text 11"/>
          <p:cNvSpPr/>
          <p:nvPr/>
        </p:nvSpPr>
        <p:spPr>
          <a:xfrm>
            <a:off x="6217920" y="914400"/>
            <a:ext cx="2651760" cy="274320"/>
          </a:xfrm>
          <a:prstGeom prst="rect">
            <a:avLst/>
          </a:prstGeom>
          <a:noFill/>
          <a:ln/>
        </p:spPr>
        <p:txBody>
          <a:bodyPr wrap="square" rtlCol="0" anchor="ctr"/>
          <a:lstStyle/>
          <a:p>
            <a:pPr marL="0" indent="0" algn="ctr">
              <a:buNone/>
            </a:pPr>
            <a:r>
              <a:rPr lang="en-US" sz="1000" b="1" dirty="0">
                <a:solidFill>
                  <a:srgbClr val="185FA5"/>
                </a:solidFill>
              </a:rPr>
              <a:t>Existing CMDB</a:t>
            </a:r>
            <a:endParaRPr lang="en-US" sz="1000" dirty="0"/>
          </a:p>
        </p:txBody>
      </p:sp>
      <p:sp>
        <p:nvSpPr>
          <p:cNvPr id="14" name="Text 12"/>
          <p:cNvSpPr/>
          <p:nvPr/>
        </p:nvSpPr>
        <p:spPr>
          <a:xfrm>
            <a:off x="6217920" y="1188720"/>
            <a:ext cx="2651760" cy="274320"/>
          </a:xfrm>
          <a:prstGeom prst="rect">
            <a:avLst/>
          </a:prstGeom>
          <a:noFill/>
          <a:ln/>
        </p:spPr>
        <p:txBody>
          <a:bodyPr wrap="square" rtlCol="0" anchor="ctr"/>
          <a:lstStyle/>
          <a:p>
            <a:pPr marL="0" indent="0" algn="ctr">
              <a:buNone/>
            </a:pPr>
            <a:r>
              <a:rPr lang="en-US" sz="900" dirty="0">
                <a:solidFill>
                  <a:srgbClr val="718096"/>
                </a:solidFill>
              </a:rPr>
              <a:t>Current CIs · relationship context</a:t>
            </a:r>
            <a:endParaRPr lang="en-US" sz="900" dirty="0"/>
          </a:p>
        </p:txBody>
      </p:sp>
      <p:sp>
        <p:nvSpPr>
          <p:cNvPr id="15" name="Shape 13"/>
          <p:cNvSpPr/>
          <p:nvPr/>
        </p:nvSpPr>
        <p:spPr>
          <a:xfrm>
            <a:off x="1691640" y="1463040"/>
            <a:ext cx="0" cy="201168"/>
          </a:xfrm>
          <a:prstGeom prst="line">
            <a:avLst/>
          </a:prstGeom>
          <a:noFill/>
          <a:ln w="12700">
            <a:solidFill>
              <a:srgbClr val="718096"/>
            </a:solidFill>
            <a:prstDash val="solid"/>
          </a:ln>
        </p:spPr>
        <p:txBody>
          <a:bodyPr/>
          <a:lstStyle/>
          <a:p>
            <a:endParaRPr lang="en-US"/>
          </a:p>
        </p:txBody>
      </p:sp>
      <p:sp>
        <p:nvSpPr>
          <p:cNvPr id="16" name="Shape 14"/>
          <p:cNvSpPr/>
          <p:nvPr/>
        </p:nvSpPr>
        <p:spPr>
          <a:xfrm>
            <a:off x="1691640" y="1664208"/>
            <a:ext cx="2880360" cy="0"/>
          </a:xfrm>
          <a:prstGeom prst="line">
            <a:avLst/>
          </a:prstGeom>
          <a:noFill/>
          <a:ln w="12700">
            <a:solidFill>
              <a:srgbClr val="718096"/>
            </a:solidFill>
            <a:prstDash val="solid"/>
          </a:ln>
        </p:spPr>
        <p:txBody>
          <a:bodyPr/>
          <a:lstStyle/>
          <a:p>
            <a:endParaRPr lang="en-US"/>
          </a:p>
        </p:txBody>
      </p:sp>
      <p:sp>
        <p:nvSpPr>
          <p:cNvPr id="17" name="Shape 15"/>
          <p:cNvSpPr/>
          <p:nvPr/>
        </p:nvSpPr>
        <p:spPr>
          <a:xfrm>
            <a:off x="4572000" y="1463040"/>
            <a:ext cx="0" cy="201168"/>
          </a:xfrm>
          <a:prstGeom prst="line">
            <a:avLst/>
          </a:prstGeom>
          <a:noFill/>
          <a:ln w="12700">
            <a:solidFill>
              <a:srgbClr val="718096"/>
            </a:solidFill>
            <a:prstDash val="solid"/>
          </a:ln>
        </p:spPr>
        <p:txBody>
          <a:bodyPr/>
          <a:lstStyle/>
          <a:p>
            <a:endParaRPr lang="en-US"/>
          </a:p>
        </p:txBody>
      </p:sp>
      <p:sp>
        <p:nvSpPr>
          <p:cNvPr id="18" name="Shape 16"/>
          <p:cNvSpPr/>
          <p:nvPr/>
        </p:nvSpPr>
        <p:spPr>
          <a:xfrm>
            <a:off x="7452360" y="1463040"/>
            <a:ext cx="0" cy="201168"/>
          </a:xfrm>
          <a:prstGeom prst="line">
            <a:avLst/>
          </a:prstGeom>
          <a:noFill/>
          <a:ln w="12700">
            <a:solidFill>
              <a:srgbClr val="718096"/>
            </a:solidFill>
            <a:prstDash val="solid"/>
          </a:ln>
        </p:spPr>
        <p:txBody>
          <a:bodyPr/>
          <a:lstStyle/>
          <a:p>
            <a:endParaRPr lang="en-US"/>
          </a:p>
        </p:txBody>
      </p:sp>
      <p:sp>
        <p:nvSpPr>
          <p:cNvPr id="19" name="Shape 17"/>
          <p:cNvSpPr/>
          <p:nvPr/>
        </p:nvSpPr>
        <p:spPr>
          <a:xfrm>
            <a:off x="7452360" y="1664208"/>
            <a:ext cx="0" cy="0"/>
          </a:xfrm>
          <a:prstGeom prst="line">
            <a:avLst/>
          </a:prstGeom>
          <a:noFill/>
          <a:ln w="12700">
            <a:solidFill>
              <a:srgbClr val="718096"/>
            </a:solidFill>
            <a:prstDash val="solid"/>
          </a:ln>
        </p:spPr>
        <p:txBody>
          <a:bodyPr/>
          <a:lstStyle/>
          <a:p>
            <a:endParaRPr lang="en-US"/>
          </a:p>
        </p:txBody>
      </p:sp>
      <p:sp>
        <p:nvSpPr>
          <p:cNvPr id="20" name="Shape 18"/>
          <p:cNvSpPr/>
          <p:nvPr/>
        </p:nvSpPr>
        <p:spPr>
          <a:xfrm>
            <a:off x="4572000" y="1664208"/>
            <a:ext cx="0" cy="182880"/>
          </a:xfrm>
          <a:prstGeom prst="line">
            <a:avLst/>
          </a:prstGeom>
          <a:noFill/>
          <a:ln w="19050">
            <a:solidFill>
              <a:srgbClr val="718096"/>
            </a:solidFill>
            <a:prstDash val="solid"/>
          </a:ln>
        </p:spPr>
        <p:txBody>
          <a:bodyPr/>
          <a:lstStyle/>
          <a:p>
            <a:endParaRPr lang="en-US"/>
          </a:p>
        </p:txBody>
      </p:sp>
      <p:sp>
        <p:nvSpPr>
          <p:cNvPr id="21" name="Shape 19"/>
          <p:cNvSpPr/>
          <p:nvPr/>
        </p:nvSpPr>
        <p:spPr>
          <a:xfrm>
            <a:off x="2194560" y="1847088"/>
            <a:ext cx="4754880" cy="749808"/>
          </a:xfrm>
          <a:prstGeom prst="rect">
            <a:avLst/>
          </a:prstGeom>
          <a:solidFill>
            <a:srgbClr val="E1F5EE"/>
          </a:solidFill>
          <a:ln w="6350">
            <a:solidFill>
              <a:srgbClr val="0F6E56"/>
            </a:solidFill>
            <a:prstDash val="solid"/>
          </a:ln>
          <a:effectLst>
            <a:outerShdw blurRad="101600" dist="25400" dir="8100000" algn="bl" rotWithShape="0">
              <a:srgbClr val="000000">
                <a:alpha val="8000"/>
              </a:srgbClr>
            </a:outerShdw>
          </a:effectLst>
        </p:spPr>
        <p:txBody>
          <a:bodyPr/>
          <a:lstStyle/>
          <a:p>
            <a:endParaRPr lang="en-US"/>
          </a:p>
        </p:txBody>
      </p:sp>
      <p:sp>
        <p:nvSpPr>
          <p:cNvPr id="22" name="Shape 20"/>
          <p:cNvSpPr/>
          <p:nvPr/>
        </p:nvSpPr>
        <p:spPr>
          <a:xfrm>
            <a:off x="2194560" y="1847088"/>
            <a:ext cx="4754880" cy="219456"/>
          </a:xfrm>
          <a:prstGeom prst="rect">
            <a:avLst/>
          </a:prstGeom>
          <a:solidFill>
            <a:srgbClr val="0F6E56"/>
          </a:solidFill>
          <a:ln/>
        </p:spPr>
        <p:txBody>
          <a:bodyPr/>
          <a:lstStyle/>
          <a:p>
            <a:endParaRPr lang="en-US"/>
          </a:p>
        </p:txBody>
      </p:sp>
      <p:sp>
        <p:nvSpPr>
          <p:cNvPr id="23" name="Text 21"/>
          <p:cNvSpPr/>
          <p:nvPr/>
        </p:nvSpPr>
        <p:spPr>
          <a:xfrm>
            <a:off x="2194560" y="1847088"/>
            <a:ext cx="4754880" cy="219456"/>
          </a:xfrm>
          <a:prstGeom prst="rect">
            <a:avLst/>
          </a:prstGeom>
          <a:noFill/>
          <a:ln/>
        </p:spPr>
        <p:txBody>
          <a:bodyPr wrap="square" rtlCol="0" anchor="ctr"/>
          <a:lstStyle/>
          <a:p>
            <a:pPr marL="0" indent="0" algn="ctr">
              <a:buNone/>
            </a:pPr>
            <a:r>
              <a:rPr lang="en-US" sz="1100" b="1" dirty="0">
                <a:solidFill>
                  <a:srgbClr val="FFFFFF"/>
                </a:solidFill>
              </a:rPr>
              <a:t>LLM parsing engine</a:t>
            </a:r>
            <a:endParaRPr lang="en-US" sz="1100" dirty="0"/>
          </a:p>
        </p:txBody>
      </p:sp>
      <p:sp>
        <p:nvSpPr>
          <p:cNvPr id="24" name="Text 22"/>
          <p:cNvSpPr/>
          <p:nvPr/>
        </p:nvSpPr>
        <p:spPr>
          <a:xfrm>
            <a:off x="2194560" y="2066544"/>
            <a:ext cx="4754880" cy="530352"/>
          </a:xfrm>
          <a:prstGeom prst="rect">
            <a:avLst/>
          </a:prstGeom>
          <a:noFill/>
          <a:ln/>
        </p:spPr>
        <p:txBody>
          <a:bodyPr wrap="square" rtlCol="0" anchor="ctr"/>
          <a:lstStyle/>
          <a:p>
            <a:pPr marL="0" indent="0" algn="ctr">
              <a:buNone/>
            </a:pPr>
            <a:r>
              <a:rPr lang="en-US" sz="950" dirty="0">
                <a:solidFill>
                  <a:srgbClr val="4A5568"/>
                </a:solidFill>
              </a:rPr>
              <a:t>Entity extraction from unstructured log text  ·  Upstream / downstream dependency inference</a:t>
            </a:r>
            <a:endParaRPr lang="en-US" sz="950" dirty="0"/>
          </a:p>
        </p:txBody>
      </p:sp>
      <p:sp>
        <p:nvSpPr>
          <p:cNvPr id="25" name="Shape 23"/>
          <p:cNvSpPr/>
          <p:nvPr/>
        </p:nvSpPr>
        <p:spPr>
          <a:xfrm>
            <a:off x="4572000" y="2596896"/>
            <a:ext cx="0" cy="182880"/>
          </a:xfrm>
          <a:prstGeom prst="line">
            <a:avLst/>
          </a:prstGeom>
          <a:noFill/>
          <a:ln w="19050">
            <a:solidFill>
              <a:srgbClr val="718096"/>
            </a:solidFill>
            <a:prstDash val="solid"/>
          </a:ln>
        </p:spPr>
        <p:txBody>
          <a:bodyPr/>
          <a:lstStyle/>
          <a:p>
            <a:endParaRPr lang="en-US"/>
          </a:p>
        </p:txBody>
      </p:sp>
      <p:sp>
        <p:nvSpPr>
          <p:cNvPr id="26" name="Shape 24"/>
          <p:cNvSpPr/>
          <p:nvPr/>
        </p:nvSpPr>
        <p:spPr>
          <a:xfrm>
            <a:off x="2194560" y="2779776"/>
            <a:ext cx="4754880" cy="548640"/>
          </a:xfrm>
          <a:prstGeom prst="rect">
            <a:avLst/>
          </a:prstGeom>
          <a:solidFill>
            <a:srgbClr val="E1F5EE"/>
          </a:solidFill>
          <a:ln w="6350">
            <a:solidFill>
              <a:srgbClr val="0F6E56"/>
            </a:solidFill>
            <a:prstDash val="solid"/>
          </a:ln>
          <a:effectLst>
            <a:outerShdw blurRad="101600" dist="25400" dir="8100000" algn="bl" rotWithShape="0">
              <a:srgbClr val="000000">
                <a:alpha val="8000"/>
              </a:srgbClr>
            </a:outerShdw>
          </a:effectLst>
        </p:spPr>
        <p:txBody>
          <a:bodyPr/>
          <a:lstStyle/>
          <a:p>
            <a:endParaRPr lang="en-US"/>
          </a:p>
        </p:txBody>
      </p:sp>
      <p:sp>
        <p:nvSpPr>
          <p:cNvPr id="27" name="Text 25"/>
          <p:cNvSpPr/>
          <p:nvPr/>
        </p:nvSpPr>
        <p:spPr>
          <a:xfrm>
            <a:off x="2194560" y="2779776"/>
            <a:ext cx="4754880" cy="548640"/>
          </a:xfrm>
          <a:prstGeom prst="rect">
            <a:avLst/>
          </a:prstGeom>
          <a:noFill/>
          <a:ln/>
        </p:spPr>
        <p:txBody>
          <a:bodyPr wrap="square" rtlCol="0" anchor="ctr"/>
          <a:lstStyle/>
          <a:p>
            <a:pPr marL="0" indent="0" algn="ctr">
              <a:buNone/>
            </a:pPr>
            <a:r>
              <a:rPr lang="en-US" sz="1000" dirty="0">
                <a:solidFill>
                  <a:srgbClr val="0F6E56"/>
                </a:solidFill>
              </a:rPr>
              <a:t>Relationship candidates  —  confidence scored</a:t>
            </a:r>
            <a:endParaRPr lang="en-US" sz="1000" dirty="0"/>
          </a:p>
        </p:txBody>
      </p:sp>
      <p:sp>
        <p:nvSpPr>
          <p:cNvPr id="28" name="Shape 26"/>
          <p:cNvSpPr/>
          <p:nvPr/>
        </p:nvSpPr>
        <p:spPr>
          <a:xfrm>
            <a:off x="4572000" y="3328416"/>
            <a:ext cx="0" cy="182880"/>
          </a:xfrm>
          <a:prstGeom prst="line">
            <a:avLst/>
          </a:prstGeom>
          <a:noFill/>
          <a:ln w="19050">
            <a:solidFill>
              <a:srgbClr val="718096"/>
            </a:solidFill>
            <a:prstDash val="solid"/>
          </a:ln>
        </p:spPr>
        <p:txBody>
          <a:bodyPr/>
          <a:lstStyle/>
          <a:p>
            <a:endParaRPr lang="en-US"/>
          </a:p>
        </p:txBody>
      </p:sp>
      <p:sp>
        <p:nvSpPr>
          <p:cNvPr id="29" name="Shape 27"/>
          <p:cNvSpPr/>
          <p:nvPr/>
        </p:nvSpPr>
        <p:spPr>
          <a:xfrm>
            <a:off x="2651760" y="3511296"/>
            <a:ext cx="3840480" cy="475488"/>
          </a:xfrm>
          <a:prstGeom prst="rect">
            <a:avLst/>
          </a:prstGeom>
          <a:solidFill>
            <a:srgbClr val="F1F5F9"/>
          </a:solidFill>
          <a:ln w="6350">
            <a:solidFill>
              <a:srgbClr val="CBD5E1"/>
            </a:solidFill>
            <a:prstDash val="solid"/>
          </a:ln>
          <a:effectLst>
            <a:outerShdw blurRad="101600" dist="25400" dir="8100000" algn="bl" rotWithShape="0">
              <a:srgbClr val="000000">
                <a:alpha val="8000"/>
              </a:srgbClr>
            </a:outerShdw>
          </a:effectLst>
        </p:spPr>
        <p:txBody>
          <a:bodyPr/>
          <a:lstStyle/>
          <a:p>
            <a:endParaRPr lang="en-US"/>
          </a:p>
        </p:txBody>
      </p:sp>
      <p:sp>
        <p:nvSpPr>
          <p:cNvPr id="30" name="Text 28"/>
          <p:cNvSpPr/>
          <p:nvPr/>
        </p:nvSpPr>
        <p:spPr>
          <a:xfrm>
            <a:off x="2651760" y="3511296"/>
            <a:ext cx="3840480" cy="475488"/>
          </a:xfrm>
          <a:prstGeom prst="rect">
            <a:avLst/>
          </a:prstGeom>
          <a:noFill/>
          <a:ln/>
        </p:spPr>
        <p:txBody>
          <a:bodyPr wrap="square" rtlCol="0" anchor="ctr"/>
          <a:lstStyle/>
          <a:p>
            <a:pPr marL="0" indent="0" algn="ctr">
              <a:buNone/>
            </a:pPr>
            <a:r>
              <a:rPr lang="en-US" sz="950" dirty="0">
                <a:solidFill>
                  <a:srgbClr val="4A5568"/>
                </a:solidFill>
              </a:rPr>
              <a:t>IRE validation  ·  deduplication · existing record check</a:t>
            </a:r>
            <a:endParaRPr lang="en-US" sz="950" dirty="0"/>
          </a:p>
        </p:txBody>
      </p:sp>
      <p:sp>
        <p:nvSpPr>
          <p:cNvPr id="31" name="Shape 29"/>
          <p:cNvSpPr/>
          <p:nvPr/>
        </p:nvSpPr>
        <p:spPr>
          <a:xfrm>
            <a:off x="2651760" y="3749040"/>
            <a:ext cx="0" cy="0"/>
          </a:xfrm>
          <a:prstGeom prst="line">
            <a:avLst/>
          </a:prstGeom>
          <a:noFill/>
          <a:ln w="10160">
            <a:solidFill>
              <a:srgbClr val="718096"/>
            </a:solidFill>
            <a:prstDash val="solid"/>
          </a:ln>
        </p:spPr>
        <p:txBody>
          <a:bodyPr/>
          <a:lstStyle/>
          <a:p>
            <a:endParaRPr lang="en-US"/>
          </a:p>
        </p:txBody>
      </p:sp>
      <p:sp>
        <p:nvSpPr>
          <p:cNvPr id="33" name="Shape 31"/>
          <p:cNvSpPr/>
          <p:nvPr/>
        </p:nvSpPr>
        <p:spPr>
          <a:xfrm>
            <a:off x="6492240" y="3749040"/>
            <a:ext cx="1234440" cy="0"/>
          </a:xfrm>
          <a:prstGeom prst="line">
            <a:avLst/>
          </a:prstGeom>
          <a:noFill/>
          <a:ln w="10160">
            <a:solidFill>
              <a:srgbClr val="718096"/>
            </a:solidFill>
            <a:prstDash val="solid"/>
          </a:ln>
        </p:spPr>
        <p:txBody>
          <a:bodyPr/>
          <a:lstStyle/>
          <a:p>
            <a:endParaRPr lang="en-US"/>
          </a:p>
        </p:txBody>
      </p:sp>
      <p:sp>
        <p:nvSpPr>
          <p:cNvPr id="34" name="Shape 32"/>
          <p:cNvSpPr/>
          <p:nvPr/>
        </p:nvSpPr>
        <p:spPr>
          <a:xfrm>
            <a:off x="7726680" y="3749040"/>
            <a:ext cx="0" cy="402336"/>
          </a:xfrm>
          <a:prstGeom prst="line">
            <a:avLst/>
          </a:prstGeom>
          <a:noFill/>
          <a:ln w="10160">
            <a:solidFill>
              <a:srgbClr val="718096"/>
            </a:solidFill>
            <a:prstDash val="solid"/>
          </a:ln>
        </p:spPr>
        <p:txBody>
          <a:bodyPr/>
          <a:lstStyle/>
          <a:p>
            <a:endParaRPr lang="en-US"/>
          </a:p>
        </p:txBody>
      </p:sp>
      <p:sp>
        <p:nvSpPr>
          <p:cNvPr id="35" name="Shape 33"/>
          <p:cNvSpPr/>
          <p:nvPr/>
        </p:nvSpPr>
        <p:spPr>
          <a:xfrm>
            <a:off x="4572000" y="3986784"/>
            <a:ext cx="0" cy="164592"/>
          </a:xfrm>
          <a:prstGeom prst="line">
            <a:avLst/>
          </a:prstGeom>
          <a:noFill/>
          <a:ln w="12700">
            <a:solidFill>
              <a:srgbClr val="718096"/>
            </a:solidFill>
            <a:prstDash val="solid"/>
          </a:ln>
        </p:spPr>
        <p:txBody>
          <a:bodyPr/>
          <a:lstStyle/>
          <a:p>
            <a:endParaRPr lang="en-US"/>
          </a:p>
        </p:txBody>
      </p:sp>
      <p:sp>
        <p:nvSpPr>
          <p:cNvPr id="36" name="Text 34"/>
          <p:cNvSpPr/>
          <p:nvPr/>
        </p:nvSpPr>
        <p:spPr>
          <a:xfrm>
            <a:off x="1188720" y="3566159"/>
            <a:ext cx="1005840" cy="201168"/>
          </a:xfrm>
          <a:prstGeom prst="rect">
            <a:avLst/>
          </a:prstGeom>
          <a:noFill/>
          <a:ln/>
        </p:spPr>
        <p:txBody>
          <a:bodyPr wrap="square" rtlCol="0" anchor="ctr"/>
          <a:lstStyle/>
          <a:p>
            <a:pPr marL="0" indent="0" algn="ctr">
              <a:buNone/>
            </a:pPr>
            <a:r>
              <a:rPr lang="en-US" sz="800" dirty="0">
                <a:solidFill>
                  <a:srgbClr val="854F0B"/>
                </a:solidFill>
              </a:rPr>
              <a:t>Low conf.</a:t>
            </a:r>
            <a:endParaRPr lang="en-US" sz="800" dirty="0"/>
          </a:p>
        </p:txBody>
      </p:sp>
      <p:sp>
        <p:nvSpPr>
          <p:cNvPr id="37" name="Text 35"/>
          <p:cNvSpPr/>
          <p:nvPr/>
        </p:nvSpPr>
        <p:spPr>
          <a:xfrm>
            <a:off x="6867144" y="3572692"/>
            <a:ext cx="1005840" cy="182880"/>
          </a:xfrm>
          <a:prstGeom prst="rect">
            <a:avLst/>
          </a:prstGeom>
          <a:noFill/>
          <a:ln/>
        </p:spPr>
        <p:txBody>
          <a:bodyPr wrap="square" rtlCol="0" anchor="ctr"/>
          <a:lstStyle/>
          <a:p>
            <a:pPr marL="0" indent="0" algn="ctr">
              <a:buNone/>
            </a:pPr>
            <a:r>
              <a:rPr lang="en-US" sz="800" dirty="0">
                <a:solidFill>
                  <a:srgbClr val="0F6E56"/>
                </a:solidFill>
              </a:rPr>
              <a:t>High conf.</a:t>
            </a:r>
            <a:endParaRPr lang="en-US" sz="800" dirty="0"/>
          </a:p>
        </p:txBody>
      </p:sp>
      <p:sp>
        <p:nvSpPr>
          <p:cNvPr id="38" name="Shape 36"/>
          <p:cNvSpPr/>
          <p:nvPr/>
        </p:nvSpPr>
        <p:spPr>
          <a:xfrm>
            <a:off x="228600" y="4151376"/>
            <a:ext cx="2377440" cy="566928"/>
          </a:xfrm>
          <a:prstGeom prst="rect">
            <a:avLst/>
          </a:prstGeom>
          <a:solidFill>
            <a:srgbClr val="FAEEDA"/>
          </a:solidFill>
          <a:ln w="6350">
            <a:solidFill>
              <a:srgbClr val="854F0B"/>
            </a:solidFill>
            <a:prstDash val="solid"/>
          </a:ln>
          <a:effectLst>
            <a:outerShdw blurRad="101600" dist="25400" dir="8100000" algn="bl" rotWithShape="0">
              <a:srgbClr val="000000">
                <a:alpha val="8000"/>
              </a:srgbClr>
            </a:outerShdw>
          </a:effectLst>
        </p:spPr>
        <p:txBody>
          <a:bodyPr/>
          <a:lstStyle/>
          <a:p>
            <a:endParaRPr lang="en-US"/>
          </a:p>
        </p:txBody>
      </p:sp>
      <p:sp>
        <p:nvSpPr>
          <p:cNvPr id="39" name="Shape 37"/>
          <p:cNvSpPr/>
          <p:nvPr/>
        </p:nvSpPr>
        <p:spPr>
          <a:xfrm>
            <a:off x="228600" y="4151376"/>
            <a:ext cx="329184" cy="566928"/>
          </a:xfrm>
          <a:prstGeom prst="rect">
            <a:avLst/>
          </a:prstGeom>
          <a:solidFill>
            <a:srgbClr val="854F0B"/>
          </a:solidFill>
          <a:ln/>
        </p:spPr>
        <p:txBody>
          <a:bodyPr/>
          <a:lstStyle/>
          <a:p>
            <a:endParaRPr lang="en-US"/>
          </a:p>
        </p:txBody>
      </p:sp>
      <p:sp>
        <p:nvSpPr>
          <p:cNvPr id="40" name="Text 38"/>
          <p:cNvSpPr/>
          <p:nvPr/>
        </p:nvSpPr>
        <p:spPr>
          <a:xfrm>
            <a:off x="585216" y="4151376"/>
            <a:ext cx="1975104" cy="566928"/>
          </a:xfrm>
          <a:prstGeom prst="rect">
            <a:avLst/>
          </a:prstGeom>
          <a:noFill/>
          <a:ln/>
        </p:spPr>
        <p:txBody>
          <a:bodyPr wrap="square" rtlCol="0" anchor="ctr"/>
          <a:lstStyle/>
          <a:p>
            <a:pPr marL="0" indent="0">
              <a:lnSpc>
                <a:spcPct val="125000"/>
              </a:lnSpc>
              <a:buNone/>
            </a:pPr>
            <a:r>
              <a:rPr lang="en-US" sz="900" dirty="0">
                <a:solidFill>
                  <a:srgbClr val="4A5568"/>
                </a:solidFill>
              </a:rPr>
              <a:t>Human review</a:t>
            </a:r>
            <a:endParaRPr lang="en-US" sz="900" dirty="0"/>
          </a:p>
          <a:p>
            <a:pPr marL="0" indent="0">
              <a:lnSpc>
                <a:spcPct val="125000"/>
              </a:lnSpc>
              <a:buNone/>
            </a:pPr>
            <a:r>
              <a:rPr lang="en-US" sz="900" dirty="0">
                <a:solidFill>
                  <a:srgbClr val="4A5568"/>
                </a:solidFill>
              </a:rPr>
              <a:t>Architect confirms or rejects</a:t>
            </a:r>
            <a:endParaRPr lang="en-US" sz="900" dirty="0"/>
          </a:p>
        </p:txBody>
      </p:sp>
      <p:sp>
        <p:nvSpPr>
          <p:cNvPr id="41" name="Shape 39"/>
          <p:cNvSpPr/>
          <p:nvPr/>
        </p:nvSpPr>
        <p:spPr>
          <a:xfrm>
            <a:off x="3017520" y="4151376"/>
            <a:ext cx="3108960" cy="566928"/>
          </a:xfrm>
          <a:prstGeom prst="rect">
            <a:avLst/>
          </a:prstGeom>
          <a:solidFill>
            <a:srgbClr val="E6F1FB"/>
          </a:solidFill>
          <a:ln w="635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42" name="Shape 40"/>
          <p:cNvSpPr/>
          <p:nvPr/>
        </p:nvSpPr>
        <p:spPr>
          <a:xfrm>
            <a:off x="3017520" y="4151376"/>
            <a:ext cx="329184" cy="566928"/>
          </a:xfrm>
          <a:prstGeom prst="rect">
            <a:avLst/>
          </a:prstGeom>
          <a:solidFill>
            <a:srgbClr val="185FA5"/>
          </a:solidFill>
          <a:ln/>
        </p:spPr>
        <p:txBody>
          <a:bodyPr/>
          <a:lstStyle/>
          <a:p>
            <a:endParaRPr lang="en-US"/>
          </a:p>
        </p:txBody>
      </p:sp>
      <p:sp>
        <p:nvSpPr>
          <p:cNvPr id="43" name="Text 41"/>
          <p:cNvSpPr/>
          <p:nvPr/>
        </p:nvSpPr>
        <p:spPr>
          <a:xfrm>
            <a:off x="3374136" y="4151376"/>
            <a:ext cx="2743200" cy="566928"/>
          </a:xfrm>
          <a:prstGeom prst="rect">
            <a:avLst/>
          </a:prstGeom>
          <a:noFill/>
          <a:ln/>
        </p:spPr>
        <p:txBody>
          <a:bodyPr wrap="square" rtlCol="0" anchor="ctr"/>
          <a:lstStyle/>
          <a:p>
            <a:pPr marL="0" indent="0">
              <a:lnSpc>
                <a:spcPct val="125000"/>
              </a:lnSpc>
              <a:buNone/>
            </a:pPr>
            <a:r>
              <a:rPr lang="en-US" sz="900" dirty="0">
                <a:solidFill>
                  <a:srgbClr val="4A5568"/>
                </a:solidFill>
              </a:rPr>
              <a:t>CMDB updated  ·  relationships written · no duplicates via IRE</a:t>
            </a:r>
            <a:endParaRPr lang="en-US" sz="900" dirty="0"/>
          </a:p>
        </p:txBody>
      </p:sp>
      <p:sp>
        <p:nvSpPr>
          <p:cNvPr id="44" name="Shape 42"/>
          <p:cNvSpPr/>
          <p:nvPr/>
        </p:nvSpPr>
        <p:spPr>
          <a:xfrm>
            <a:off x="6537960" y="4151376"/>
            <a:ext cx="2377440" cy="566928"/>
          </a:xfrm>
          <a:prstGeom prst="rect">
            <a:avLst/>
          </a:prstGeom>
          <a:solidFill>
            <a:srgbClr val="E1F5EE"/>
          </a:solidFill>
          <a:ln w="6350">
            <a:solidFill>
              <a:srgbClr val="0F6E56"/>
            </a:solidFill>
            <a:prstDash val="solid"/>
          </a:ln>
          <a:effectLst>
            <a:outerShdw blurRad="101600" dist="25400" dir="8100000" algn="bl" rotWithShape="0">
              <a:srgbClr val="000000">
                <a:alpha val="8000"/>
              </a:srgbClr>
            </a:outerShdw>
          </a:effectLst>
        </p:spPr>
        <p:txBody>
          <a:bodyPr/>
          <a:lstStyle/>
          <a:p>
            <a:endParaRPr lang="en-US"/>
          </a:p>
        </p:txBody>
      </p:sp>
      <p:sp>
        <p:nvSpPr>
          <p:cNvPr id="45" name="Shape 43"/>
          <p:cNvSpPr/>
          <p:nvPr/>
        </p:nvSpPr>
        <p:spPr>
          <a:xfrm>
            <a:off x="6537960" y="4151376"/>
            <a:ext cx="329184" cy="566928"/>
          </a:xfrm>
          <a:prstGeom prst="rect">
            <a:avLst/>
          </a:prstGeom>
          <a:solidFill>
            <a:srgbClr val="0F6E56"/>
          </a:solidFill>
          <a:ln/>
        </p:spPr>
        <p:txBody>
          <a:bodyPr/>
          <a:lstStyle/>
          <a:p>
            <a:endParaRPr lang="en-US"/>
          </a:p>
        </p:txBody>
      </p:sp>
      <p:sp>
        <p:nvSpPr>
          <p:cNvPr id="46" name="Text 44"/>
          <p:cNvSpPr/>
          <p:nvPr/>
        </p:nvSpPr>
        <p:spPr>
          <a:xfrm>
            <a:off x="6894576" y="4151376"/>
            <a:ext cx="1975104" cy="566928"/>
          </a:xfrm>
          <a:prstGeom prst="rect">
            <a:avLst/>
          </a:prstGeom>
          <a:noFill/>
          <a:ln/>
        </p:spPr>
        <p:txBody>
          <a:bodyPr wrap="square" rtlCol="0" anchor="ctr"/>
          <a:lstStyle/>
          <a:p>
            <a:pPr marL="0" indent="0">
              <a:lnSpc>
                <a:spcPct val="125000"/>
              </a:lnSpc>
              <a:buNone/>
            </a:pPr>
            <a:r>
              <a:rPr lang="en-US" sz="900" dirty="0">
                <a:solidFill>
                  <a:srgbClr val="4A5568"/>
                </a:solidFill>
              </a:rPr>
              <a:t>Auto-approved</a:t>
            </a:r>
            <a:endParaRPr lang="en-US" sz="900" dirty="0"/>
          </a:p>
          <a:p>
            <a:pPr marL="0" indent="0">
              <a:lnSpc>
                <a:spcPct val="125000"/>
              </a:lnSpc>
              <a:buNone/>
            </a:pPr>
            <a:r>
              <a:rPr lang="en-US" sz="900" dirty="0">
                <a:solidFill>
                  <a:srgbClr val="4A5568"/>
                </a:solidFill>
              </a:rPr>
              <a:t>Written directly to CMDB</a:t>
            </a:r>
            <a:endParaRPr lang="en-US" sz="900" dirty="0"/>
          </a:p>
        </p:txBody>
      </p:sp>
      <p:sp>
        <p:nvSpPr>
          <p:cNvPr id="47" name="Shape 45"/>
          <p:cNvSpPr/>
          <p:nvPr/>
        </p:nvSpPr>
        <p:spPr>
          <a:xfrm>
            <a:off x="0" y="4828032"/>
            <a:ext cx="9144000" cy="292608"/>
          </a:xfrm>
          <a:prstGeom prst="rect">
            <a:avLst/>
          </a:prstGeom>
          <a:solidFill>
            <a:srgbClr val="0A1628"/>
          </a:solidFill>
          <a:ln/>
        </p:spPr>
        <p:txBody>
          <a:bodyPr/>
          <a:lstStyle/>
          <a:p>
            <a:endParaRPr lang="en-US"/>
          </a:p>
        </p:txBody>
      </p:sp>
      <p:sp>
        <p:nvSpPr>
          <p:cNvPr id="48" name="Shape 46"/>
          <p:cNvSpPr/>
          <p:nvPr/>
        </p:nvSpPr>
        <p:spPr>
          <a:xfrm>
            <a:off x="0" y="4828032"/>
            <a:ext cx="54864" cy="292608"/>
          </a:xfrm>
          <a:prstGeom prst="rect">
            <a:avLst/>
          </a:prstGeom>
          <a:solidFill>
            <a:srgbClr val="534AB7"/>
          </a:solidFill>
          <a:ln/>
        </p:spPr>
        <p:txBody>
          <a:bodyPr/>
          <a:lstStyle/>
          <a:p>
            <a:endParaRPr lang="en-US"/>
          </a:p>
        </p:txBody>
      </p:sp>
      <p:sp>
        <p:nvSpPr>
          <p:cNvPr id="49" name="Text 47"/>
          <p:cNvSpPr/>
          <p:nvPr/>
        </p:nvSpPr>
        <p:spPr>
          <a:xfrm>
            <a:off x="182880" y="4828032"/>
            <a:ext cx="8778240" cy="292608"/>
          </a:xfrm>
          <a:prstGeom prst="rect">
            <a:avLst/>
          </a:prstGeom>
          <a:noFill/>
          <a:ln/>
        </p:spPr>
        <p:txBody>
          <a:bodyPr wrap="square" rtlCol="0" anchor="ctr"/>
          <a:lstStyle/>
          <a:p>
            <a:pPr marL="0" indent="0">
              <a:buNone/>
            </a:pPr>
            <a:r>
              <a:rPr lang="en-US" sz="950" dirty="0">
                <a:solidFill>
                  <a:srgbClr val="A0B8D4"/>
                </a:solidFill>
              </a:rPr>
              <a:t>CMDB health dashboard  —  missing dependency insights · relationship completeness · health score trends</a:t>
            </a:r>
            <a:endParaRPr lang="en-US" sz="950" dirty="0"/>
          </a:p>
        </p:txBody>
      </p:sp>
      <p:sp>
        <p:nvSpPr>
          <p:cNvPr id="54" name="Shape 14">
            <a:extLst>
              <a:ext uri="{FF2B5EF4-FFF2-40B4-BE49-F238E27FC236}">
                <a16:creationId xmlns:a16="http://schemas.microsoft.com/office/drawing/2014/main" id="{B4E3C02C-C518-2E0B-8AE5-4B78650088EE}"/>
              </a:ext>
            </a:extLst>
          </p:cNvPr>
          <p:cNvSpPr/>
          <p:nvPr/>
        </p:nvSpPr>
        <p:spPr>
          <a:xfrm>
            <a:off x="4572000" y="1665079"/>
            <a:ext cx="2880360" cy="0"/>
          </a:xfrm>
          <a:prstGeom prst="line">
            <a:avLst/>
          </a:prstGeom>
          <a:noFill/>
          <a:ln w="12700">
            <a:solidFill>
              <a:srgbClr val="718096"/>
            </a:solidFill>
            <a:prstDash val="solid"/>
          </a:ln>
        </p:spPr>
        <p:txBody>
          <a:bodyPr/>
          <a:lstStyle/>
          <a:p>
            <a:endParaRPr lang="en-US"/>
          </a:p>
        </p:txBody>
      </p:sp>
      <p:sp>
        <p:nvSpPr>
          <p:cNvPr id="55" name="Shape 31">
            <a:extLst>
              <a:ext uri="{FF2B5EF4-FFF2-40B4-BE49-F238E27FC236}">
                <a16:creationId xmlns:a16="http://schemas.microsoft.com/office/drawing/2014/main" id="{C3FE789C-DFB4-6B1B-4602-D9129BEDD8D7}"/>
              </a:ext>
            </a:extLst>
          </p:cNvPr>
          <p:cNvSpPr/>
          <p:nvPr/>
        </p:nvSpPr>
        <p:spPr>
          <a:xfrm>
            <a:off x="1417320" y="3756441"/>
            <a:ext cx="1234440" cy="0"/>
          </a:xfrm>
          <a:prstGeom prst="line">
            <a:avLst/>
          </a:prstGeom>
          <a:noFill/>
          <a:ln w="10160">
            <a:solidFill>
              <a:srgbClr val="718096"/>
            </a:solidFill>
            <a:prstDash val="solid"/>
          </a:ln>
        </p:spPr>
        <p:txBody>
          <a:bodyPr/>
          <a:lstStyle/>
          <a:p>
            <a:endParaRPr lang="en-US"/>
          </a:p>
        </p:txBody>
      </p:sp>
      <p:sp>
        <p:nvSpPr>
          <p:cNvPr id="56" name="Shape 32">
            <a:extLst>
              <a:ext uri="{FF2B5EF4-FFF2-40B4-BE49-F238E27FC236}">
                <a16:creationId xmlns:a16="http://schemas.microsoft.com/office/drawing/2014/main" id="{32DE7306-0E97-2C74-5832-771193AD9998}"/>
              </a:ext>
            </a:extLst>
          </p:cNvPr>
          <p:cNvSpPr/>
          <p:nvPr/>
        </p:nvSpPr>
        <p:spPr>
          <a:xfrm>
            <a:off x="1417320" y="3749040"/>
            <a:ext cx="0" cy="402336"/>
          </a:xfrm>
          <a:prstGeom prst="line">
            <a:avLst/>
          </a:prstGeom>
          <a:noFill/>
          <a:ln w="10160">
            <a:solidFill>
              <a:srgbClr val="718096"/>
            </a:solidFill>
            <a:prstDash val="solid"/>
          </a:ln>
        </p:spPr>
        <p:txBody>
          <a:bodyPr/>
          <a:lstStyle/>
          <a:p>
            <a:endParaRPr lang="en-US"/>
          </a:p>
        </p:txBody>
      </p:sp>
      <p:sp>
        <p:nvSpPr>
          <p:cNvPr id="32" name="Shape 33">
            <a:extLst>
              <a:ext uri="{FF2B5EF4-FFF2-40B4-BE49-F238E27FC236}">
                <a16:creationId xmlns:a16="http://schemas.microsoft.com/office/drawing/2014/main" id="{38D0963B-948F-CD39-04C2-A13DA3E4E18B}"/>
              </a:ext>
            </a:extLst>
          </p:cNvPr>
          <p:cNvSpPr/>
          <p:nvPr/>
        </p:nvSpPr>
        <p:spPr>
          <a:xfrm>
            <a:off x="8255201" y="2515210"/>
            <a:ext cx="0" cy="164592"/>
          </a:xfrm>
          <a:prstGeom prst="line">
            <a:avLst/>
          </a:prstGeom>
          <a:noFill/>
          <a:ln w="12700">
            <a:solidFill>
              <a:srgbClr val="718096"/>
            </a:solidFill>
            <a:prstDash val="solid"/>
          </a:ln>
        </p:spPr>
        <p:txBody>
          <a:bodyPr/>
          <a:lstStyle/>
          <a:p>
            <a:endParaRPr lang="en-US"/>
          </a:p>
        </p:txBody>
      </p:sp>
      <p:sp>
        <p:nvSpPr>
          <p:cNvPr id="50" name="Shape 39">
            <a:extLst>
              <a:ext uri="{FF2B5EF4-FFF2-40B4-BE49-F238E27FC236}">
                <a16:creationId xmlns:a16="http://schemas.microsoft.com/office/drawing/2014/main" id="{2D22DECA-DCDC-C6E6-6F91-EBAB7D621F6D}"/>
              </a:ext>
            </a:extLst>
          </p:cNvPr>
          <p:cNvSpPr/>
          <p:nvPr/>
        </p:nvSpPr>
        <p:spPr>
          <a:xfrm>
            <a:off x="7818116" y="2687292"/>
            <a:ext cx="882699" cy="343988"/>
          </a:xfrm>
          <a:prstGeom prst="rect">
            <a:avLst/>
          </a:prstGeom>
          <a:solidFill>
            <a:srgbClr val="E6F1FB"/>
          </a:solidFill>
          <a:ln w="635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51" name="Text 41">
            <a:extLst>
              <a:ext uri="{FF2B5EF4-FFF2-40B4-BE49-F238E27FC236}">
                <a16:creationId xmlns:a16="http://schemas.microsoft.com/office/drawing/2014/main" id="{86D79DF2-414B-33BA-7B59-0289015F3985}"/>
              </a:ext>
            </a:extLst>
          </p:cNvPr>
          <p:cNvSpPr/>
          <p:nvPr/>
        </p:nvSpPr>
        <p:spPr>
          <a:xfrm>
            <a:off x="7828481" y="2701396"/>
            <a:ext cx="882699" cy="343378"/>
          </a:xfrm>
          <a:prstGeom prst="rect">
            <a:avLst/>
          </a:prstGeom>
          <a:noFill/>
          <a:ln/>
        </p:spPr>
        <p:txBody>
          <a:bodyPr wrap="square" rtlCol="0" anchor="ctr"/>
          <a:lstStyle/>
          <a:p>
            <a:pPr marL="0" indent="0">
              <a:lnSpc>
                <a:spcPct val="125000"/>
              </a:lnSpc>
              <a:buNone/>
            </a:pPr>
            <a:r>
              <a:rPr lang="en-US" sz="900" dirty="0">
                <a:solidFill>
                  <a:srgbClr val="4A5568"/>
                </a:solidFill>
              </a:rPr>
              <a:t>MID Servers</a:t>
            </a:r>
            <a:endParaRPr lang="en-US" sz="900" dirty="0"/>
          </a:p>
        </p:txBody>
      </p:sp>
      <p:sp>
        <p:nvSpPr>
          <p:cNvPr id="52" name="Shape 33">
            <a:extLst>
              <a:ext uri="{FF2B5EF4-FFF2-40B4-BE49-F238E27FC236}">
                <a16:creationId xmlns:a16="http://schemas.microsoft.com/office/drawing/2014/main" id="{7793BD3B-E518-8F88-455D-956B3FB89978}"/>
              </a:ext>
            </a:extLst>
          </p:cNvPr>
          <p:cNvSpPr/>
          <p:nvPr/>
        </p:nvSpPr>
        <p:spPr>
          <a:xfrm>
            <a:off x="8249107" y="1979985"/>
            <a:ext cx="0" cy="164592"/>
          </a:xfrm>
          <a:prstGeom prst="line">
            <a:avLst/>
          </a:prstGeom>
          <a:noFill/>
          <a:ln w="12700">
            <a:solidFill>
              <a:srgbClr val="718096"/>
            </a:solidFill>
            <a:prstDash val="solid"/>
          </a:ln>
        </p:spPr>
        <p:txBody>
          <a:bodyPr/>
          <a:lstStyle/>
          <a:p>
            <a:endParaRPr lang="en-US"/>
          </a:p>
        </p:txBody>
      </p:sp>
      <p:sp>
        <p:nvSpPr>
          <p:cNvPr id="53" name="Shape 39">
            <a:extLst>
              <a:ext uri="{FF2B5EF4-FFF2-40B4-BE49-F238E27FC236}">
                <a16:creationId xmlns:a16="http://schemas.microsoft.com/office/drawing/2014/main" id="{E373FAB4-68D2-5051-557E-41323DE3DB50}"/>
              </a:ext>
            </a:extLst>
          </p:cNvPr>
          <p:cNvSpPr/>
          <p:nvPr/>
        </p:nvSpPr>
        <p:spPr>
          <a:xfrm>
            <a:off x="7812630" y="2158848"/>
            <a:ext cx="882699" cy="343988"/>
          </a:xfrm>
          <a:prstGeom prst="rect">
            <a:avLst/>
          </a:prstGeom>
          <a:solidFill>
            <a:srgbClr val="E6F1FB"/>
          </a:solidFill>
          <a:ln w="635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57" name="Text 41">
            <a:extLst>
              <a:ext uri="{FF2B5EF4-FFF2-40B4-BE49-F238E27FC236}">
                <a16:creationId xmlns:a16="http://schemas.microsoft.com/office/drawing/2014/main" id="{A23C897B-809F-6A6A-B4F6-D07AE3AD92CD}"/>
              </a:ext>
            </a:extLst>
          </p:cNvPr>
          <p:cNvSpPr/>
          <p:nvPr/>
        </p:nvSpPr>
        <p:spPr>
          <a:xfrm>
            <a:off x="7821166" y="2159208"/>
            <a:ext cx="882699" cy="343378"/>
          </a:xfrm>
          <a:prstGeom prst="rect">
            <a:avLst/>
          </a:prstGeom>
          <a:noFill/>
          <a:ln/>
        </p:spPr>
        <p:txBody>
          <a:bodyPr wrap="square" rtlCol="0" anchor="ctr"/>
          <a:lstStyle/>
          <a:p>
            <a:pPr marL="0" indent="0">
              <a:lnSpc>
                <a:spcPct val="125000"/>
              </a:lnSpc>
              <a:buNone/>
            </a:pPr>
            <a:r>
              <a:rPr lang="en-US" sz="900" dirty="0">
                <a:solidFill>
                  <a:srgbClr val="4A5568"/>
                </a:solidFill>
              </a:rPr>
              <a:t>Discovery</a:t>
            </a:r>
            <a:endParaRPr lang="en-US" sz="900" dirty="0"/>
          </a:p>
        </p:txBody>
      </p:sp>
      <p:sp>
        <p:nvSpPr>
          <p:cNvPr id="58" name="Shape 33">
            <a:extLst>
              <a:ext uri="{FF2B5EF4-FFF2-40B4-BE49-F238E27FC236}">
                <a16:creationId xmlns:a16="http://schemas.microsoft.com/office/drawing/2014/main" id="{64F0D716-B189-768E-8B36-25BDBDBB6EBF}"/>
              </a:ext>
            </a:extLst>
          </p:cNvPr>
          <p:cNvSpPr/>
          <p:nvPr/>
        </p:nvSpPr>
        <p:spPr>
          <a:xfrm>
            <a:off x="8247886" y="1466698"/>
            <a:ext cx="0" cy="164592"/>
          </a:xfrm>
          <a:prstGeom prst="line">
            <a:avLst/>
          </a:prstGeom>
          <a:noFill/>
          <a:ln w="12700">
            <a:solidFill>
              <a:srgbClr val="718096"/>
            </a:solidFill>
            <a:prstDash val="solid"/>
          </a:ln>
        </p:spPr>
        <p:txBody>
          <a:bodyPr/>
          <a:lstStyle/>
          <a:p>
            <a:endParaRPr lang="en-US"/>
          </a:p>
        </p:txBody>
      </p:sp>
      <p:sp>
        <p:nvSpPr>
          <p:cNvPr id="59" name="Shape 39">
            <a:extLst>
              <a:ext uri="{FF2B5EF4-FFF2-40B4-BE49-F238E27FC236}">
                <a16:creationId xmlns:a16="http://schemas.microsoft.com/office/drawing/2014/main" id="{C987563D-9EDD-2DD8-1F61-EA2E590C0E8D}"/>
              </a:ext>
            </a:extLst>
          </p:cNvPr>
          <p:cNvSpPr/>
          <p:nvPr/>
        </p:nvSpPr>
        <p:spPr>
          <a:xfrm>
            <a:off x="7763869" y="1630680"/>
            <a:ext cx="968649" cy="343988"/>
          </a:xfrm>
          <a:prstGeom prst="rect">
            <a:avLst/>
          </a:prstGeom>
          <a:solidFill>
            <a:srgbClr val="E6F1FB"/>
          </a:solidFill>
          <a:ln w="635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60" name="Text 41">
            <a:extLst>
              <a:ext uri="{FF2B5EF4-FFF2-40B4-BE49-F238E27FC236}">
                <a16:creationId xmlns:a16="http://schemas.microsoft.com/office/drawing/2014/main" id="{DE8D9A4E-9DBF-7CFC-A99F-1A61B76BC004}"/>
              </a:ext>
            </a:extLst>
          </p:cNvPr>
          <p:cNvSpPr/>
          <p:nvPr/>
        </p:nvSpPr>
        <p:spPr>
          <a:xfrm>
            <a:off x="7726680" y="1616661"/>
            <a:ext cx="968649" cy="343378"/>
          </a:xfrm>
          <a:prstGeom prst="rect">
            <a:avLst/>
          </a:prstGeom>
          <a:noFill/>
          <a:ln/>
        </p:spPr>
        <p:txBody>
          <a:bodyPr wrap="square" rtlCol="0" anchor="ctr"/>
          <a:lstStyle/>
          <a:p>
            <a:pPr marL="0" indent="0">
              <a:lnSpc>
                <a:spcPct val="125000"/>
              </a:lnSpc>
              <a:buNone/>
            </a:pPr>
            <a:r>
              <a:rPr lang="en-US" sz="900" dirty="0">
                <a:solidFill>
                  <a:srgbClr val="4A5568"/>
                </a:solidFill>
              </a:rPr>
              <a:t>Service Mapping</a:t>
            </a:r>
            <a:endParaRPr lang="en-US" sz="900" dirty="0"/>
          </a:p>
        </p:txBody>
      </p:sp>
      <p:cxnSp>
        <p:nvCxnSpPr>
          <p:cNvPr id="62" name="Straight Arrow Connector 61">
            <a:extLst>
              <a:ext uri="{FF2B5EF4-FFF2-40B4-BE49-F238E27FC236}">
                <a16:creationId xmlns:a16="http://schemas.microsoft.com/office/drawing/2014/main" id="{A15CA179-0557-681A-4C0F-B2C0E62D03A8}"/>
              </a:ext>
            </a:extLst>
          </p:cNvPr>
          <p:cNvCxnSpPr>
            <a:stCxn id="50" idx="0"/>
            <a:endCxn id="32" idx="0"/>
          </p:cNvCxnSpPr>
          <p:nvPr/>
        </p:nvCxnSpPr>
        <p:spPr>
          <a:xfrm flipH="1" flipV="1">
            <a:off x="8255201" y="2515210"/>
            <a:ext cx="4265" cy="1720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8F58D064-DE94-0071-DDA2-FC00DD67865B}"/>
              </a:ext>
            </a:extLst>
          </p:cNvPr>
          <p:cNvCxnSpPr>
            <a:stCxn id="53" idx="0"/>
            <a:endCxn id="59" idx="2"/>
          </p:cNvCxnSpPr>
          <p:nvPr/>
        </p:nvCxnSpPr>
        <p:spPr>
          <a:xfrm flipH="1" flipV="1">
            <a:off x="8248194" y="1974668"/>
            <a:ext cx="5786" cy="1841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E3908057-2EEB-B8C9-69F9-88A93F303BB2}"/>
              </a:ext>
            </a:extLst>
          </p:cNvPr>
          <p:cNvCxnSpPr>
            <a:stCxn id="59" idx="0"/>
          </p:cNvCxnSpPr>
          <p:nvPr/>
        </p:nvCxnSpPr>
        <p:spPr>
          <a:xfrm flipH="1" flipV="1">
            <a:off x="8247886" y="1463040"/>
            <a:ext cx="308" cy="1676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0A1628"/>
          </a:solidFill>
          <a:ln/>
        </p:spPr>
        <p:txBody>
          <a:bodyPr/>
          <a:lstStyle/>
          <a:p>
            <a:endParaRPr lang="en-US"/>
          </a:p>
        </p:txBody>
      </p:sp>
      <p:sp>
        <p:nvSpPr>
          <p:cNvPr id="3" name="Text 1"/>
          <p:cNvSpPr/>
          <p:nvPr/>
        </p:nvSpPr>
        <p:spPr>
          <a:xfrm>
            <a:off x="164592" y="0"/>
            <a:ext cx="658368" cy="749808"/>
          </a:xfrm>
          <a:prstGeom prst="rect">
            <a:avLst/>
          </a:prstGeom>
          <a:noFill/>
          <a:ln/>
        </p:spPr>
        <p:txBody>
          <a:bodyPr wrap="square" rtlCol="0" anchor="ctr"/>
          <a:lstStyle/>
          <a:p>
            <a:pPr marL="0" indent="0" algn="ctr">
              <a:buNone/>
            </a:pPr>
            <a:r>
              <a:rPr lang="en-US" sz="2000" b="1" dirty="0">
                <a:solidFill>
                  <a:srgbClr val="1E3D63"/>
                </a:solidFill>
              </a:rPr>
              <a:t>04</a:t>
            </a:r>
            <a:endParaRPr lang="en-US" sz="2000" dirty="0"/>
          </a:p>
        </p:txBody>
      </p:sp>
      <p:sp>
        <p:nvSpPr>
          <p:cNvPr id="4" name="Text 2"/>
          <p:cNvSpPr/>
          <p:nvPr/>
        </p:nvSpPr>
        <p:spPr>
          <a:xfrm>
            <a:off x="868680" y="0"/>
            <a:ext cx="7315200" cy="502920"/>
          </a:xfrm>
          <a:prstGeom prst="rect">
            <a:avLst/>
          </a:prstGeom>
          <a:noFill/>
          <a:ln/>
        </p:spPr>
        <p:txBody>
          <a:bodyPr wrap="square" rtlCol="0" anchor="ctr"/>
          <a:lstStyle/>
          <a:p>
            <a:pPr marL="0" indent="0">
              <a:buNone/>
            </a:pPr>
            <a:r>
              <a:rPr lang="en-US" sz="1700" b="1" dirty="0">
                <a:solidFill>
                  <a:srgbClr val="FFFFFF"/>
                </a:solidFill>
              </a:rPr>
              <a:t>Aisera Chatbot —Customer Support AI</a:t>
            </a:r>
            <a:endParaRPr lang="en-US" sz="1700" dirty="0"/>
          </a:p>
        </p:txBody>
      </p:sp>
      <p:sp>
        <p:nvSpPr>
          <p:cNvPr id="5" name="Text 3"/>
          <p:cNvSpPr/>
          <p:nvPr/>
        </p:nvSpPr>
        <p:spPr>
          <a:xfrm>
            <a:off x="868680" y="438912"/>
            <a:ext cx="7772400" cy="274320"/>
          </a:xfrm>
          <a:prstGeom prst="rect">
            <a:avLst/>
          </a:prstGeom>
          <a:noFill/>
          <a:ln/>
        </p:spPr>
        <p:txBody>
          <a:bodyPr wrap="square" rtlCol="0" anchor="ctr"/>
          <a:lstStyle/>
          <a:p>
            <a:pPr marL="0" indent="0">
              <a:buNone/>
            </a:pPr>
            <a:r>
              <a:rPr lang="en-US" sz="950" dirty="0">
                <a:solidFill>
                  <a:srgbClr val="7B9CC4"/>
                </a:solidFill>
              </a:rPr>
              <a:t>Multi Structured KB  ·  Salesforce  ·  ERP  ·  Complaint Handling System</a:t>
            </a:r>
            <a:endParaRPr lang="en-US" sz="950" dirty="0"/>
          </a:p>
        </p:txBody>
      </p:sp>
      <p:sp>
        <p:nvSpPr>
          <p:cNvPr id="6" name="Shape 4"/>
          <p:cNvSpPr/>
          <p:nvPr/>
        </p:nvSpPr>
        <p:spPr>
          <a:xfrm>
            <a:off x="73152" y="914400"/>
            <a:ext cx="190338" cy="822960"/>
          </a:xfrm>
          <a:prstGeom prst="rect">
            <a:avLst/>
          </a:prstGeom>
          <a:solidFill>
            <a:srgbClr val="4A5568"/>
          </a:solidFill>
          <a:ln/>
        </p:spPr>
        <p:txBody>
          <a:bodyPr vert="vert270" anchor="ctr"/>
          <a:lstStyle/>
          <a:p>
            <a:pPr algn="ctr"/>
            <a:r>
              <a:rPr lang="en-US" sz="800" dirty="0">
                <a:solidFill>
                  <a:schemeClr val="bg1"/>
                </a:solidFill>
              </a:rPr>
              <a:t>Customer</a:t>
            </a:r>
          </a:p>
        </p:txBody>
      </p:sp>
      <p:sp>
        <p:nvSpPr>
          <p:cNvPr id="7" name="Text 5"/>
          <p:cNvSpPr/>
          <p:nvPr/>
        </p:nvSpPr>
        <p:spPr>
          <a:xfrm rot="16200000">
            <a:off x="164592" y="914400"/>
            <a:ext cx="822960" cy="822960"/>
          </a:xfrm>
          <a:prstGeom prst="rect">
            <a:avLst/>
          </a:prstGeom>
          <a:noFill/>
          <a:ln/>
        </p:spPr>
        <p:txBody>
          <a:bodyPr wrap="square" rtlCol="0" anchor="ctr"/>
          <a:lstStyle/>
          <a:p>
            <a:pPr marL="0" indent="0" algn="ctr">
              <a:buNone/>
            </a:pPr>
            <a:r>
              <a:rPr lang="en-US" sz="800" dirty="0">
                <a:solidFill>
                  <a:srgbClr val="718096"/>
                </a:solidFill>
              </a:rPr>
              <a:t>Customer</a:t>
            </a:r>
            <a:endParaRPr lang="en-US" sz="800" dirty="0"/>
          </a:p>
        </p:txBody>
      </p:sp>
      <p:sp>
        <p:nvSpPr>
          <p:cNvPr id="9" name="Text 7"/>
          <p:cNvSpPr/>
          <p:nvPr/>
        </p:nvSpPr>
        <p:spPr>
          <a:xfrm rot="16200000">
            <a:off x="164592" y="1938528"/>
            <a:ext cx="822960" cy="822960"/>
          </a:xfrm>
          <a:prstGeom prst="rect">
            <a:avLst/>
          </a:prstGeom>
          <a:noFill/>
          <a:ln/>
        </p:spPr>
        <p:txBody>
          <a:bodyPr wrap="square" rtlCol="0" anchor="ctr"/>
          <a:lstStyle/>
          <a:p>
            <a:pPr marL="0" indent="0" algn="ctr">
              <a:buNone/>
            </a:pPr>
            <a:r>
              <a:rPr lang="en-US" sz="800" dirty="0">
                <a:solidFill>
                  <a:srgbClr val="718096"/>
                </a:solidFill>
              </a:rPr>
              <a:t>AI layer</a:t>
            </a:r>
            <a:endParaRPr lang="en-US" sz="800" dirty="0"/>
          </a:p>
        </p:txBody>
      </p:sp>
      <p:sp>
        <p:nvSpPr>
          <p:cNvPr id="10" name="Shape 8"/>
          <p:cNvSpPr/>
          <p:nvPr/>
        </p:nvSpPr>
        <p:spPr>
          <a:xfrm>
            <a:off x="73152" y="3310128"/>
            <a:ext cx="190338" cy="822960"/>
          </a:xfrm>
          <a:prstGeom prst="rect">
            <a:avLst/>
          </a:prstGeom>
          <a:solidFill>
            <a:srgbClr val="4A5568"/>
          </a:solidFill>
          <a:ln/>
        </p:spPr>
        <p:txBody>
          <a:bodyPr vert="vert270" anchor="ctr"/>
          <a:lstStyle/>
          <a:p>
            <a:pPr algn="ctr"/>
            <a:r>
              <a:rPr lang="en-US" sz="800" dirty="0">
                <a:solidFill>
                  <a:schemeClr val="bg1"/>
                </a:solidFill>
              </a:rPr>
              <a:t>Integration</a:t>
            </a:r>
          </a:p>
        </p:txBody>
      </p:sp>
      <p:sp>
        <p:nvSpPr>
          <p:cNvPr id="11" name="Text 9"/>
          <p:cNvSpPr/>
          <p:nvPr/>
        </p:nvSpPr>
        <p:spPr>
          <a:xfrm rot="16200000">
            <a:off x="164592" y="3310128"/>
            <a:ext cx="822960" cy="822960"/>
          </a:xfrm>
          <a:prstGeom prst="rect">
            <a:avLst/>
          </a:prstGeom>
          <a:noFill/>
          <a:ln/>
        </p:spPr>
        <p:txBody>
          <a:bodyPr wrap="square" rtlCol="0" anchor="ctr"/>
          <a:lstStyle/>
          <a:p>
            <a:pPr marL="0" indent="0" algn="ctr">
              <a:buNone/>
            </a:pPr>
            <a:r>
              <a:rPr lang="en-US" sz="800" dirty="0">
                <a:solidFill>
                  <a:srgbClr val="718096"/>
                </a:solidFill>
              </a:rPr>
              <a:t>Integration</a:t>
            </a:r>
            <a:endParaRPr lang="en-US" sz="800" dirty="0"/>
          </a:p>
        </p:txBody>
      </p:sp>
      <p:sp>
        <p:nvSpPr>
          <p:cNvPr id="12" name="Shape 10"/>
          <p:cNvSpPr/>
          <p:nvPr/>
        </p:nvSpPr>
        <p:spPr>
          <a:xfrm>
            <a:off x="274320" y="1810512"/>
            <a:ext cx="8686800" cy="0"/>
          </a:xfrm>
          <a:prstGeom prst="line">
            <a:avLst/>
          </a:prstGeom>
          <a:noFill/>
          <a:ln w="6350">
            <a:solidFill>
              <a:srgbClr val="E2E8F0"/>
            </a:solidFill>
            <a:prstDash val="solid"/>
          </a:ln>
        </p:spPr>
        <p:txBody>
          <a:bodyPr/>
          <a:lstStyle/>
          <a:p>
            <a:endParaRPr lang="en-US"/>
          </a:p>
        </p:txBody>
      </p:sp>
      <p:sp>
        <p:nvSpPr>
          <p:cNvPr id="13" name="Shape 11"/>
          <p:cNvSpPr/>
          <p:nvPr/>
        </p:nvSpPr>
        <p:spPr>
          <a:xfrm>
            <a:off x="274320" y="3200400"/>
            <a:ext cx="8686800" cy="0"/>
          </a:xfrm>
          <a:prstGeom prst="line">
            <a:avLst/>
          </a:prstGeom>
          <a:noFill/>
          <a:ln w="6350">
            <a:solidFill>
              <a:srgbClr val="E2E8F0"/>
            </a:solidFill>
            <a:prstDash val="solid"/>
          </a:ln>
        </p:spPr>
        <p:txBody>
          <a:bodyPr/>
          <a:lstStyle/>
          <a:p>
            <a:endParaRPr lang="en-US"/>
          </a:p>
        </p:txBody>
      </p:sp>
      <p:sp>
        <p:nvSpPr>
          <p:cNvPr id="14" name="Shape 12"/>
          <p:cNvSpPr/>
          <p:nvPr/>
        </p:nvSpPr>
        <p:spPr>
          <a:xfrm>
            <a:off x="320040" y="914400"/>
            <a:ext cx="1828800" cy="822960"/>
          </a:xfrm>
          <a:prstGeom prst="rect">
            <a:avLst/>
          </a:prstGeom>
          <a:solidFill>
            <a:srgbClr val="F1F5F9"/>
          </a:solidFill>
          <a:ln w="6350">
            <a:solidFill>
              <a:srgbClr val="CBD5E1"/>
            </a:solidFill>
            <a:prstDash val="solid"/>
          </a:ln>
          <a:effectLst>
            <a:outerShdw blurRad="101600" dist="25400" dir="8100000" algn="bl" rotWithShape="0">
              <a:srgbClr val="000000">
                <a:alpha val="8000"/>
              </a:srgbClr>
            </a:outerShdw>
          </a:effectLst>
        </p:spPr>
        <p:txBody>
          <a:bodyPr/>
          <a:lstStyle/>
          <a:p>
            <a:endParaRPr lang="en-US"/>
          </a:p>
        </p:txBody>
      </p:sp>
      <p:sp>
        <p:nvSpPr>
          <p:cNvPr id="15" name="Text 13"/>
          <p:cNvSpPr/>
          <p:nvPr/>
        </p:nvSpPr>
        <p:spPr>
          <a:xfrm>
            <a:off x="320040" y="914400"/>
            <a:ext cx="1828800" cy="822960"/>
          </a:xfrm>
          <a:prstGeom prst="rect">
            <a:avLst/>
          </a:prstGeom>
          <a:noFill/>
          <a:ln/>
        </p:spPr>
        <p:txBody>
          <a:bodyPr wrap="square" rtlCol="0" anchor="ctr"/>
          <a:lstStyle/>
          <a:p>
            <a:pPr marL="0" indent="0" algn="ctr">
              <a:lnSpc>
                <a:spcPct val="130000"/>
              </a:lnSpc>
              <a:buNone/>
            </a:pPr>
            <a:r>
              <a:rPr lang="en-US" sz="950" dirty="0">
                <a:solidFill>
                  <a:srgbClr val="4A5568"/>
                </a:solidFill>
              </a:rPr>
              <a:t>Patients · caregivers</a:t>
            </a:r>
            <a:endParaRPr lang="en-US" sz="950" dirty="0"/>
          </a:p>
          <a:p>
            <a:pPr marL="0" indent="0" algn="ctr">
              <a:lnSpc>
                <a:spcPct val="130000"/>
              </a:lnSpc>
              <a:buNone/>
            </a:pPr>
            <a:r>
              <a:rPr lang="en-US" sz="950" dirty="0">
                <a:solidFill>
                  <a:srgbClr val="4A5568"/>
                </a:solidFill>
              </a:rPr>
              <a:t>HCPs · device users</a:t>
            </a:r>
            <a:endParaRPr lang="en-US" sz="950" dirty="0"/>
          </a:p>
        </p:txBody>
      </p:sp>
      <p:sp>
        <p:nvSpPr>
          <p:cNvPr id="16" name="Shape 14"/>
          <p:cNvSpPr/>
          <p:nvPr/>
        </p:nvSpPr>
        <p:spPr>
          <a:xfrm>
            <a:off x="2926080" y="914400"/>
            <a:ext cx="3291840" cy="822960"/>
          </a:xfrm>
          <a:prstGeom prst="rect">
            <a:avLst/>
          </a:prstGeom>
          <a:solidFill>
            <a:srgbClr val="E6F1FB"/>
          </a:solidFill>
          <a:ln w="762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17" name="Shape 15"/>
          <p:cNvSpPr/>
          <p:nvPr/>
        </p:nvSpPr>
        <p:spPr>
          <a:xfrm>
            <a:off x="2926080" y="914400"/>
            <a:ext cx="3291840" cy="237744"/>
          </a:xfrm>
          <a:prstGeom prst="rect">
            <a:avLst/>
          </a:prstGeom>
          <a:solidFill>
            <a:srgbClr val="185FA5"/>
          </a:solidFill>
          <a:ln/>
        </p:spPr>
        <p:txBody>
          <a:bodyPr/>
          <a:lstStyle/>
          <a:p>
            <a:endParaRPr lang="en-US"/>
          </a:p>
        </p:txBody>
      </p:sp>
      <p:sp>
        <p:nvSpPr>
          <p:cNvPr id="18" name="Text 16"/>
          <p:cNvSpPr/>
          <p:nvPr/>
        </p:nvSpPr>
        <p:spPr>
          <a:xfrm>
            <a:off x="2926080" y="914400"/>
            <a:ext cx="3291840" cy="237744"/>
          </a:xfrm>
          <a:prstGeom prst="rect">
            <a:avLst/>
          </a:prstGeom>
          <a:noFill/>
          <a:ln/>
        </p:spPr>
        <p:txBody>
          <a:bodyPr wrap="square" rtlCol="0" anchor="ctr"/>
          <a:lstStyle/>
          <a:p>
            <a:pPr marL="0" indent="0" algn="ctr">
              <a:buNone/>
            </a:pPr>
            <a:r>
              <a:rPr lang="en-US" sz="1000" b="1" dirty="0">
                <a:solidFill>
                  <a:srgbClr val="FFFFFF"/>
                </a:solidFill>
              </a:rPr>
              <a:t>Support portal</a:t>
            </a:r>
            <a:endParaRPr lang="en-US" sz="1000" dirty="0"/>
          </a:p>
        </p:txBody>
      </p:sp>
      <p:sp>
        <p:nvSpPr>
          <p:cNvPr id="19" name="Text 17"/>
          <p:cNvSpPr/>
          <p:nvPr/>
        </p:nvSpPr>
        <p:spPr>
          <a:xfrm>
            <a:off x="2926080" y="1152144"/>
            <a:ext cx="3291840" cy="585216"/>
          </a:xfrm>
          <a:prstGeom prst="rect">
            <a:avLst/>
          </a:prstGeom>
          <a:noFill/>
          <a:ln/>
        </p:spPr>
        <p:txBody>
          <a:bodyPr wrap="square" rtlCol="0" anchor="ctr"/>
          <a:lstStyle/>
          <a:p>
            <a:pPr marL="0" indent="0" algn="ctr">
              <a:buNone/>
            </a:pPr>
            <a:r>
              <a:rPr lang="en-US" sz="950" dirty="0">
                <a:solidFill>
                  <a:srgbClr val="4A5568"/>
                </a:solidFill>
              </a:rPr>
              <a:t> Web · mobile · Self Service . Call deflection. Guided experience</a:t>
            </a:r>
            <a:endParaRPr lang="en-US" sz="950" dirty="0"/>
          </a:p>
        </p:txBody>
      </p:sp>
      <p:sp>
        <p:nvSpPr>
          <p:cNvPr id="20" name="Shape 18"/>
          <p:cNvSpPr/>
          <p:nvPr/>
        </p:nvSpPr>
        <p:spPr>
          <a:xfrm>
            <a:off x="6949440" y="987552"/>
            <a:ext cx="1920240" cy="676656"/>
          </a:xfrm>
          <a:prstGeom prst="rect">
            <a:avLst/>
          </a:prstGeom>
          <a:solidFill>
            <a:srgbClr val="F1F5F9"/>
          </a:solidFill>
          <a:ln w="6350">
            <a:solidFill>
              <a:srgbClr val="CBD5E1"/>
            </a:solidFill>
            <a:prstDash val="solid"/>
          </a:ln>
          <a:effectLst>
            <a:outerShdw blurRad="101600" dist="25400" dir="8100000" algn="bl" rotWithShape="0">
              <a:srgbClr val="000000">
                <a:alpha val="8000"/>
              </a:srgbClr>
            </a:outerShdw>
          </a:effectLst>
        </p:spPr>
        <p:txBody>
          <a:bodyPr/>
          <a:lstStyle/>
          <a:p>
            <a:endParaRPr lang="en-US"/>
          </a:p>
        </p:txBody>
      </p:sp>
      <p:sp>
        <p:nvSpPr>
          <p:cNvPr id="21" name="Text 19"/>
          <p:cNvSpPr/>
          <p:nvPr/>
        </p:nvSpPr>
        <p:spPr>
          <a:xfrm>
            <a:off x="6949440" y="987552"/>
            <a:ext cx="1920240" cy="676656"/>
          </a:xfrm>
          <a:prstGeom prst="rect">
            <a:avLst/>
          </a:prstGeom>
          <a:noFill/>
          <a:ln/>
        </p:spPr>
        <p:txBody>
          <a:bodyPr wrap="square" rtlCol="0" anchor="ctr"/>
          <a:lstStyle/>
          <a:p>
            <a:pPr marL="0" indent="0" algn="ctr">
              <a:lnSpc>
                <a:spcPct val="125000"/>
              </a:lnSpc>
              <a:buNone/>
            </a:pPr>
            <a:r>
              <a:rPr lang="en-US" sz="900" dirty="0">
                <a:solidFill>
                  <a:srgbClr val="4A5568"/>
                </a:solidFill>
              </a:rPr>
              <a:t>Live agent handoff</a:t>
            </a:r>
            <a:endParaRPr lang="en-US" sz="900" dirty="0"/>
          </a:p>
          <a:p>
            <a:pPr marL="0" indent="0" algn="ctr">
              <a:lnSpc>
                <a:spcPct val="125000"/>
              </a:lnSpc>
              <a:buNone/>
            </a:pPr>
            <a:r>
              <a:rPr lang="en-US" sz="900" dirty="0">
                <a:solidFill>
                  <a:srgbClr val="4A5568"/>
                </a:solidFill>
              </a:rPr>
              <a:t>Escalation · full context</a:t>
            </a:r>
            <a:endParaRPr lang="en-US" sz="900" dirty="0"/>
          </a:p>
        </p:txBody>
      </p:sp>
      <p:sp>
        <p:nvSpPr>
          <p:cNvPr id="22" name="Shape 20"/>
          <p:cNvSpPr/>
          <p:nvPr/>
        </p:nvSpPr>
        <p:spPr>
          <a:xfrm>
            <a:off x="2148840" y="1325880"/>
            <a:ext cx="777240" cy="0"/>
          </a:xfrm>
          <a:prstGeom prst="line">
            <a:avLst/>
          </a:prstGeom>
          <a:noFill/>
          <a:ln w="19050">
            <a:solidFill>
              <a:srgbClr val="185FA5"/>
            </a:solidFill>
            <a:prstDash val="solid"/>
          </a:ln>
        </p:spPr>
        <p:txBody>
          <a:bodyPr/>
          <a:lstStyle/>
          <a:p>
            <a:endParaRPr lang="en-US"/>
          </a:p>
        </p:txBody>
      </p:sp>
      <p:sp>
        <p:nvSpPr>
          <p:cNvPr id="23" name="Shape 21"/>
          <p:cNvSpPr/>
          <p:nvPr/>
        </p:nvSpPr>
        <p:spPr>
          <a:xfrm>
            <a:off x="6217920" y="1325880"/>
            <a:ext cx="731520" cy="0"/>
          </a:xfrm>
          <a:prstGeom prst="line">
            <a:avLst/>
          </a:prstGeom>
          <a:noFill/>
          <a:ln w="10160">
            <a:solidFill>
              <a:srgbClr val="718096"/>
            </a:solidFill>
            <a:prstDash val="solid"/>
          </a:ln>
        </p:spPr>
        <p:txBody>
          <a:bodyPr/>
          <a:lstStyle/>
          <a:p>
            <a:endParaRPr lang="en-US"/>
          </a:p>
        </p:txBody>
      </p:sp>
      <p:sp>
        <p:nvSpPr>
          <p:cNvPr id="24" name="Shape 22"/>
          <p:cNvSpPr/>
          <p:nvPr/>
        </p:nvSpPr>
        <p:spPr>
          <a:xfrm>
            <a:off x="4572000" y="1737360"/>
            <a:ext cx="0" cy="201168"/>
          </a:xfrm>
          <a:prstGeom prst="line">
            <a:avLst/>
          </a:prstGeom>
          <a:noFill/>
          <a:ln w="19050">
            <a:solidFill>
              <a:srgbClr val="185FA5"/>
            </a:solidFill>
            <a:prstDash val="solid"/>
          </a:ln>
        </p:spPr>
        <p:txBody>
          <a:bodyPr/>
          <a:lstStyle/>
          <a:p>
            <a:endParaRPr lang="en-US"/>
          </a:p>
        </p:txBody>
      </p:sp>
      <p:sp>
        <p:nvSpPr>
          <p:cNvPr id="25" name="Shape 23"/>
          <p:cNvSpPr/>
          <p:nvPr/>
        </p:nvSpPr>
        <p:spPr>
          <a:xfrm>
            <a:off x="320040" y="1938528"/>
            <a:ext cx="2468880" cy="1188720"/>
          </a:xfrm>
          <a:prstGeom prst="rect">
            <a:avLst/>
          </a:prstGeom>
          <a:solidFill>
            <a:srgbClr val="EEEDFE"/>
          </a:solidFill>
          <a:ln w="6350">
            <a:solidFill>
              <a:srgbClr val="534AB7"/>
            </a:solidFill>
            <a:prstDash val="solid"/>
          </a:ln>
          <a:effectLst>
            <a:outerShdw blurRad="101600" dist="25400" dir="8100000" algn="bl" rotWithShape="0">
              <a:srgbClr val="000000">
                <a:alpha val="8000"/>
              </a:srgbClr>
            </a:outerShdw>
          </a:effectLst>
        </p:spPr>
        <p:txBody>
          <a:bodyPr/>
          <a:lstStyle/>
          <a:p>
            <a:endParaRPr lang="en-US"/>
          </a:p>
        </p:txBody>
      </p:sp>
      <p:sp>
        <p:nvSpPr>
          <p:cNvPr id="26" name="Shape 24"/>
          <p:cNvSpPr/>
          <p:nvPr/>
        </p:nvSpPr>
        <p:spPr>
          <a:xfrm>
            <a:off x="320040" y="1938528"/>
            <a:ext cx="2468880" cy="237744"/>
          </a:xfrm>
          <a:prstGeom prst="rect">
            <a:avLst/>
          </a:prstGeom>
          <a:solidFill>
            <a:srgbClr val="534AB7"/>
          </a:solidFill>
          <a:ln/>
        </p:spPr>
        <p:txBody>
          <a:bodyPr/>
          <a:lstStyle/>
          <a:p>
            <a:endParaRPr lang="en-US"/>
          </a:p>
        </p:txBody>
      </p:sp>
      <p:sp>
        <p:nvSpPr>
          <p:cNvPr id="27" name="Text 25"/>
          <p:cNvSpPr/>
          <p:nvPr/>
        </p:nvSpPr>
        <p:spPr>
          <a:xfrm>
            <a:off x="320040" y="1938528"/>
            <a:ext cx="2468880" cy="237744"/>
          </a:xfrm>
          <a:prstGeom prst="rect">
            <a:avLst/>
          </a:prstGeom>
          <a:noFill/>
          <a:ln/>
        </p:spPr>
        <p:txBody>
          <a:bodyPr wrap="square" rtlCol="0" anchor="ctr"/>
          <a:lstStyle/>
          <a:p>
            <a:pPr marL="0" indent="0" algn="ctr">
              <a:buNone/>
            </a:pPr>
            <a:r>
              <a:rPr lang="en-US" sz="1000" b="1" dirty="0">
                <a:solidFill>
                  <a:srgbClr val="FFFFFF"/>
                </a:solidFill>
              </a:rPr>
              <a:t>ServiceNow Integration/Aisera AI engine</a:t>
            </a:r>
            <a:endParaRPr lang="en-US" sz="1000" dirty="0"/>
          </a:p>
        </p:txBody>
      </p:sp>
      <p:sp>
        <p:nvSpPr>
          <p:cNvPr id="28" name="Text 26"/>
          <p:cNvSpPr/>
          <p:nvPr/>
        </p:nvSpPr>
        <p:spPr>
          <a:xfrm>
            <a:off x="320040" y="2176272"/>
            <a:ext cx="2468880" cy="950976"/>
          </a:xfrm>
          <a:prstGeom prst="rect">
            <a:avLst/>
          </a:prstGeom>
          <a:noFill/>
          <a:ln/>
        </p:spPr>
        <p:txBody>
          <a:bodyPr wrap="square" rtlCol="0" anchor="ctr"/>
          <a:lstStyle/>
          <a:p>
            <a:pPr marL="0" indent="0" algn="ctr">
              <a:lnSpc>
                <a:spcPct val="130000"/>
              </a:lnSpc>
              <a:buNone/>
            </a:pPr>
            <a:r>
              <a:rPr lang="en-US" sz="900" dirty="0">
                <a:solidFill>
                  <a:srgbClr val="4A5568"/>
                </a:solidFill>
              </a:rPr>
              <a:t>NLU intent classification</a:t>
            </a:r>
            <a:endParaRPr lang="en-US" sz="900" dirty="0"/>
          </a:p>
          <a:p>
            <a:pPr marL="0" indent="0" algn="ctr">
              <a:lnSpc>
                <a:spcPct val="130000"/>
              </a:lnSpc>
              <a:buNone/>
            </a:pPr>
            <a:r>
              <a:rPr lang="en-US" sz="900" dirty="0">
                <a:solidFill>
                  <a:srgbClr val="4A5568"/>
                </a:solidFill>
              </a:rPr>
              <a:t>Context management</a:t>
            </a:r>
            <a:endParaRPr lang="en-US" sz="900" dirty="0"/>
          </a:p>
          <a:p>
            <a:pPr marL="0" indent="0" algn="ctr">
              <a:lnSpc>
                <a:spcPct val="130000"/>
              </a:lnSpc>
              <a:buNone/>
            </a:pPr>
            <a:r>
              <a:rPr lang="en-US" sz="900" dirty="0">
                <a:solidFill>
                  <a:srgbClr val="4A5568"/>
                </a:solidFill>
              </a:rPr>
              <a:t>Multilingual resolution</a:t>
            </a:r>
            <a:endParaRPr lang="en-US" sz="900" dirty="0"/>
          </a:p>
          <a:p>
            <a:pPr marL="0" indent="0" algn="ctr">
              <a:lnSpc>
                <a:spcPct val="130000"/>
              </a:lnSpc>
              <a:buNone/>
            </a:pPr>
            <a:r>
              <a:rPr lang="en-US" sz="900" dirty="0">
                <a:solidFill>
                  <a:srgbClr val="4A5568"/>
                </a:solidFill>
              </a:rPr>
              <a:t>KB-grounded responses</a:t>
            </a:r>
            <a:endParaRPr lang="en-US" sz="900" dirty="0"/>
          </a:p>
        </p:txBody>
      </p:sp>
      <p:sp>
        <p:nvSpPr>
          <p:cNvPr id="29" name="Shape 27"/>
          <p:cNvSpPr/>
          <p:nvPr/>
        </p:nvSpPr>
        <p:spPr>
          <a:xfrm>
            <a:off x="3200400" y="1938528"/>
            <a:ext cx="2743200" cy="1188720"/>
          </a:xfrm>
          <a:prstGeom prst="rect">
            <a:avLst/>
          </a:prstGeom>
          <a:solidFill>
            <a:srgbClr val="E1F5EE"/>
          </a:solidFill>
          <a:ln w="6350">
            <a:solidFill>
              <a:srgbClr val="0F6E56"/>
            </a:solidFill>
            <a:prstDash val="solid"/>
          </a:ln>
          <a:effectLst>
            <a:outerShdw blurRad="101600" dist="25400" dir="8100000" algn="bl" rotWithShape="0">
              <a:srgbClr val="000000">
                <a:alpha val="8000"/>
              </a:srgbClr>
            </a:outerShdw>
          </a:effectLst>
        </p:spPr>
        <p:txBody>
          <a:bodyPr/>
          <a:lstStyle/>
          <a:p>
            <a:endParaRPr lang="en-US"/>
          </a:p>
        </p:txBody>
      </p:sp>
      <p:sp>
        <p:nvSpPr>
          <p:cNvPr id="30" name="Shape 28"/>
          <p:cNvSpPr/>
          <p:nvPr/>
        </p:nvSpPr>
        <p:spPr>
          <a:xfrm>
            <a:off x="3200400" y="1938528"/>
            <a:ext cx="2743200" cy="237744"/>
          </a:xfrm>
          <a:prstGeom prst="rect">
            <a:avLst/>
          </a:prstGeom>
          <a:solidFill>
            <a:srgbClr val="0F6E56"/>
          </a:solidFill>
          <a:ln/>
        </p:spPr>
        <p:txBody>
          <a:bodyPr/>
          <a:lstStyle/>
          <a:p>
            <a:endParaRPr lang="en-US"/>
          </a:p>
        </p:txBody>
      </p:sp>
      <p:sp>
        <p:nvSpPr>
          <p:cNvPr id="31" name="Text 29"/>
          <p:cNvSpPr/>
          <p:nvPr/>
        </p:nvSpPr>
        <p:spPr>
          <a:xfrm>
            <a:off x="3200400" y="1938528"/>
            <a:ext cx="2743200" cy="237744"/>
          </a:xfrm>
          <a:prstGeom prst="rect">
            <a:avLst/>
          </a:prstGeom>
          <a:noFill/>
          <a:ln/>
        </p:spPr>
        <p:txBody>
          <a:bodyPr wrap="square" rtlCol="0" anchor="ctr"/>
          <a:lstStyle/>
          <a:p>
            <a:pPr marL="0" indent="0" algn="ctr">
              <a:buNone/>
            </a:pPr>
            <a:r>
              <a:rPr lang="en-US" sz="1000" b="1" dirty="0">
                <a:solidFill>
                  <a:srgbClr val="FFFFFF"/>
                </a:solidFill>
              </a:rPr>
              <a:t>KB layer</a:t>
            </a:r>
            <a:endParaRPr lang="en-US" sz="1000" dirty="0"/>
          </a:p>
        </p:txBody>
      </p:sp>
      <p:sp>
        <p:nvSpPr>
          <p:cNvPr id="32" name="Text 30"/>
          <p:cNvSpPr/>
          <p:nvPr/>
        </p:nvSpPr>
        <p:spPr>
          <a:xfrm>
            <a:off x="3200400" y="2176272"/>
            <a:ext cx="2743200" cy="950976"/>
          </a:xfrm>
          <a:prstGeom prst="rect">
            <a:avLst/>
          </a:prstGeom>
          <a:noFill/>
          <a:ln/>
        </p:spPr>
        <p:txBody>
          <a:bodyPr wrap="square" rtlCol="0" anchor="ctr"/>
          <a:lstStyle/>
          <a:p>
            <a:pPr marL="0" indent="0" algn="ctr">
              <a:lnSpc>
                <a:spcPct val="130000"/>
              </a:lnSpc>
              <a:buNone/>
            </a:pPr>
            <a:r>
              <a:rPr lang="en-US" sz="900" dirty="0">
                <a:solidFill>
                  <a:srgbClr val="4A5568"/>
                </a:solidFill>
              </a:rPr>
              <a:t>Multi Structured KB sources. ServiceNow . SharePoint. Product docs · FAQs · SOPs</a:t>
            </a:r>
            <a:endParaRPr lang="en-US" sz="900" dirty="0"/>
          </a:p>
          <a:p>
            <a:pPr marL="0" indent="0" algn="ctr">
              <a:lnSpc>
                <a:spcPct val="130000"/>
              </a:lnSpc>
              <a:buNone/>
            </a:pPr>
            <a:r>
              <a:rPr lang="en-US" sz="900" dirty="0">
                <a:solidFill>
                  <a:srgbClr val="4A5568"/>
                </a:solidFill>
              </a:rPr>
              <a:t>Device guides · regulatory content</a:t>
            </a:r>
            <a:endParaRPr lang="en-US" sz="900" dirty="0"/>
          </a:p>
          <a:p>
            <a:pPr marL="0" indent="0" algn="ctr">
              <a:lnSpc>
                <a:spcPct val="130000"/>
              </a:lnSpc>
              <a:buNone/>
            </a:pPr>
            <a:r>
              <a:rPr lang="en-US" sz="900" dirty="0">
                <a:solidFill>
                  <a:srgbClr val="4A5568"/>
                </a:solidFill>
              </a:rPr>
              <a:t>Model training source</a:t>
            </a:r>
            <a:endParaRPr lang="en-US" sz="900" dirty="0"/>
          </a:p>
        </p:txBody>
      </p:sp>
      <p:sp>
        <p:nvSpPr>
          <p:cNvPr id="33" name="Shape 31"/>
          <p:cNvSpPr/>
          <p:nvPr/>
        </p:nvSpPr>
        <p:spPr>
          <a:xfrm>
            <a:off x="6492240" y="1938528"/>
            <a:ext cx="2377440" cy="1188720"/>
          </a:xfrm>
          <a:prstGeom prst="rect">
            <a:avLst/>
          </a:prstGeom>
          <a:solidFill>
            <a:srgbClr val="F1F5F9"/>
          </a:solidFill>
          <a:ln w="6350">
            <a:solidFill>
              <a:srgbClr val="CBD5E1"/>
            </a:solidFill>
            <a:prstDash val="solid"/>
          </a:ln>
          <a:effectLst>
            <a:outerShdw blurRad="101600" dist="25400" dir="8100000" algn="bl" rotWithShape="0">
              <a:srgbClr val="000000">
                <a:alpha val="8000"/>
              </a:srgbClr>
            </a:outerShdw>
          </a:effectLst>
        </p:spPr>
        <p:txBody>
          <a:bodyPr/>
          <a:lstStyle/>
          <a:p>
            <a:endParaRPr lang="en-US"/>
          </a:p>
        </p:txBody>
      </p:sp>
      <p:sp>
        <p:nvSpPr>
          <p:cNvPr id="34" name="Shape 32"/>
          <p:cNvSpPr/>
          <p:nvPr/>
        </p:nvSpPr>
        <p:spPr>
          <a:xfrm>
            <a:off x="6492240" y="1938528"/>
            <a:ext cx="2377440" cy="237744"/>
          </a:xfrm>
          <a:prstGeom prst="rect">
            <a:avLst/>
          </a:prstGeom>
          <a:solidFill>
            <a:srgbClr val="4A5568"/>
          </a:solidFill>
          <a:ln/>
        </p:spPr>
        <p:txBody>
          <a:bodyPr/>
          <a:lstStyle/>
          <a:p>
            <a:endParaRPr lang="en-US"/>
          </a:p>
        </p:txBody>
      </p:sp>
      <p:sp>
        <p:nvSpPr>
          <p:cNvPr id="35" name="Text 33"/>
          <p:cNvSpPr/>
          <p:nvPr/>
        </p:nvSpPr>
        <p:spPr>
          <a:xfrm>
            <a:off x="6492240" y="1938528"/>
            <a:ext cx="2377440" cy="237744"/>
          </a:xfrm>
          <a:prstGeom prst="rect">
            <a:avLst/>
          </a:prstGeom>
          <a:noFill/>
          <a:ln/>
        </p:spPr>
        <p:txBody>
          <a:bodyPr wrap="square" rtlCol="0" anchor="ctr"/>
          <a:lstStyle/>
          <a:p>
            <a:pPr marL="0" indent="0" algn="ctr">
              <a:buNone/>
            </a:pPr>
            <a:r>
              <a:rPr lang="en-US" sz="1000" b="1" dirty="0">
                <a:solidFill>
                  <a:srgbClr val="FFFFFF"/>
                </a:solidFill>
              </a:rPr>
              <a:t>Intent router</a:t>
            </a:r>
            <a:endParaRPr lang="en-US" sz="1000" dirty="0"/>
          </a:p>
        </p:txBody>
      </p:sp>
      <p:sp>
        <p:nvSpPr>
          <p:cNvPr id="36" name="Text 34"/>
          <p:cNvSpPr/>
          <p:nvPr/>
        </p:nvSpPr>
        <p:spPr>
          <a:xfrm>
            <a:off x="6492240" y="2176272"/>
            <a:ext cx="2377440" cy="950976"/>
          </a:xfrm>
          <a:prstGeom prst="rect">
            <a:avLst/>
          </a:prstGeom>
          <a:noFill/>
          <a:ln/>
        </p:spPr>
        <p:txBody>
          <a:bodyPr wrap="square" rtlCol="0" anchor="ctr"/>
          <a:lstStyle/>
          <a:p>
            <a:pPr marL="0" indent="0" algn="ctr">
              <a:lnSpc>
                <a:spcPct val="130000"/>
              </a:lnSpc>
              <a:buNone/>
            </a:pPr>
            <a:r>
              <a:rPr lang="en-US" sz="900" dirty="0">
                <a:solidFill>
                  <a:srgbClr val="4A5568"/>
                </a:solidFill>
              </a:rPr>
              <a:t>Query classification</a:t>
            </a:r>
            <a:endParaRPr lang="en-US" sz="900" dirty="0"/>
          </a:p>
          <a:p>
            <a:pPr marL="0" indent="0" algn="ctr">
              <a:lnSpc>
                <a:spcPct val="130000"/>
              </a:lnSpc>
              <a:buNone/>
            </a:pPr>
            <a:r>
              <a:rPr lang="en-US" sz="900" dirty="0">
                <a:solidFill>
                  <a:srgbClr val="4A5568"/>
                </a:solidFill>
              </a:rPr>
              <a:t>Backend system routing</a:t>
            </a:r>
            <a:endParaRPr lang="en-US" sz="900" dirty="0"/>
          </a:p>
          <a:p>
            <a:pPr marL="0" indent="0" algn="ctr">
              <a:lnSpc>
                <a:spcPct val="130000"/>
              </a:lnSpc>
              <a:buNone/>
            </a:pPr>
            <a:r>
              <a:rPr lang="en-US" sz="900" dirty="0">
                <a:solidFill>
                  <a:srgbClr val="4A5568"/>
                </a:solidFill>
              </a:rPr>
              <a:t>Fallback escalation logic</a:t>
            </a:r>
            <a:endParaRPr lang="en-US" sz="900" dirty="0"/>
          </a:p>
        </p:txBody>
      </p:sp>
      <p:sp>
        <p:nvSpPr>
          <p:cNvPr id="37" name="Shape 35"/>
          <p:cNvSpPr/>
          <p:nvPr/>
        </p:nvSpPr>
        <p:spPr>
          <a:xfrm>
            <a:off x="2788920" y="2532888"/>
            <a:ext cx="411480" cy="0"/>
          </a:xfrm>
          <a:prstGeom prst="line">
            <a:avLst/>
          </a:prstGeom>
          <a:noFill/>
          <a:ln w="12700">
            <a:solidFill>
              <a:srgbClr val="534AB7"/>
            </a:solidFill>
            <a:prstDash val="solid"/>
          </a:ln>
        </p:spPr>
        <p:txBody>
          <a:bodyPr/>
          <a:lstStyle/>
          <a:p>
            <a:endParaRPr lang="en-US"/>
          </a:p>
        </p:txBody>
      </p:sp>
      <p:sp>
        <p:nvSpPr>
          <p:cNvPr id="38" name="Shape 36"/>
          <p:cNvSpPr/>
          <p:nvPr/>
        </p:nvSpPr>
        <p:spPr>
          <a:xfrm>
            <a:off x="5943600" y="2532888"/>
            <a:ext cx="548640" cy="0"/>
          </a:xfrm>
          <a:prstGeom prst="line">
            <a:avLst/>
          </a:prstGeom>
          <a:noFill/>
          <a:ln w="12700">
            <a:solidFill>
              <a:srgbClr val="718096"/>
            </a:solidFill>
            <a:prstDash val="solid"/>
          </a:ln>
        </p:spPr>
        <p:txBody>
          <a:bodyPr/>
          <a:lstStyle/>
          <a:p>
            <a:endParaRPr lang="en-US"/>
          </a:p>
        </p:txBody>
      </p:sp>
      <p:sp>
        <p:nvSpPr>
          <p:cNvPr id="39" name="Shape 37"/>
          <p:cNvSpPr/>
          <p:nvPr/>
        </p:nvSpPr>
        <p:spPr>
          <a:xfrm>
            <a:off x="3200400" y="2532888"/>
            <a:ext cx="0" cy="0"/>
          </a:xfrm>
          <a:prstGeom prst="line">
            <a:avLst/>
          </a:prstGeom>
          <a:noFill/>
          <a:ln w="12700">
            <a:solidFill>
              <a:srgbClr val="0F6E56"/>
            </a:solidFill>
            <a:prstDash val="dash"/>
          </a:ln>
        </p:spPr>
        <p:txBody>
          <a:bodyPr/>
          <a:lstStyle/>
          <a:p>
            <a:endParaRPr lang="en-US"/>
          </a:p>
        </p:txBody>
      </p:sp>
      <p:sp>
        <p:nvSpPr>
          <p:cNvPr id="40" name="Shape 38"/>
          <p:cNvSpPr/>
          <p:nvPr/>
        </p:nvSpPr>
        <p:spPr>
          <a:xfrm>
            <a:off x="7680960" y="3127248"/>
            <a:ext cx="0" cy="201168"/>
          </a:xfrm>
          <a:prstGeom prst="line">
            <a:avLst/>
          </a:prstGeom>
          <a:noFill/>
          <a:ln w="19050">
            <a:solidFill>
              <a:srgbClr val="718096"/>
            </a:solidFill>
            <a:prstDash val="solid"/>
          </a:ln>
        </p:spPr>
        <p:txBody>
          <a:bodyPr/>
          <a:lstStyle/>
          <a:p>
            <a:endParaRPr lang="en-US"/>
          </a:p>
        </p:txBody>
      </p:sp>
      <p:sp>
        <p:nvSpPr>
          <p:cNvPr id="41" name="Shape 39"/>
          <p:cNvSpPr/>
          <p:nvPr/>
        </p:nvSpPr>
        <p:spPr>
          <a:xfrm>
            <a:off x="320040" y="3319753"/>
            <a:ext cx="2743200" cy="1024128"/>
          </a:xfrm>
          <a:prstGeom prst="rect">
            <a:avLst/>
          </a:prstGeom>
          <a:solidFill>
            <a:srgbClr val="E6F1FB"/>
          </a:solidFill>
          <a:ln w="6350">
            <a:solidFill>
              <a:srgbClr val="185FA5"/>
            </a:solidFill>
            <a:prstDash val="solid"/>
          </a:ln>
          <a:effectLst>
            <a:outerShdw blurRad="101600" dist="25400" dir="8100000" algn="bl" rotWithShape="0">
              <a:srgbClr val="000000">
                <a:alpha val="8000"/>
              </a:srgbClr>
            </a:outerShdw>
          </a:effectLst>
        </p:spPr>
        <p:txBody>
          <a:bodyPr/>
          <a:lstStyle/>
          <a:p>
            <a:endParaRPr lang="en-US"/>
          </a:p>
        </p:txBody>
      </p:sp>
      <p:sp>
        <p:nvSpPr>
          <p:cNvPr id="42" name="Shape 40"/>
          <p:cNvSpPr/>
          <p:nvPr/>
        </p:nvSpPr>
        <p:spPr>
          <a:xfrm>
            <a:off x="320040" y="3310128"/>
            <a:ext cx="2743200" cy="237744"/>
          </a:xfrm>
          <a:prstGeom prst="rect">
            <a:avLst/>
          </a:prstGeom>
          <a:solidFill>
            <a:srgbClr val="185FA5"/>
          </a:solidFill>
          <a:ln/>
        </p:spPr>
        <p:txBody>
          <a:bodyPr/>
          <a:lstStyle/>
          <a:p>
            <a:endParaRPr lang="en-US"/>
          </a:p>
        </p:txBody>
      </p:sp>
      <p:sp>
        <p:nvSpPr>
          <p:cNvPr id="43" name="Text 41"/>
          <p:cNvSpPr/>
          <p:nvPr/>
        </p:nvSpPr>
        <p:spPr>
          <a:xfrm>
            <a:off x="320040" y="3310128"/>
            <a:ext cx="2743200" cy="237744"/>
          </a:xfrm>
          <a:prstGeom prst="rect">
            <a:avLst/>
          </a:prstGeom>
          <a:noFill/>
          <a:ln/>
        </p:spPr>
        <p:txBody>
          <a:bodyPr wrap="square" rtlCol="0" anchor="ctr"/>
          <a:lstStyle/>
          <a:p>
            <a:pPr marL="0" indent="0" algn="ctr">
              <a:buNone/>
            </a:pPr>
            <a:r>
              <a:rPr lang="en-US" sz="1000" b="1" dirty="0">
                <a:solidFill>
                  <a:srgbClr val="FFFFFF"/>
                </a:solidFill>
              </a:rPr>
              <a:t>Salesforce CRM</a:t>
            </a:r>
            <a:endParaRPr lang="en-US" sz="1000" dirty="0"/>
          </a:p>
        </p:txBody>
      </p:sp>
      <p:sp>
        <p:nvSpPr>
          <p:cNvPr id="44" name="Text 42"/>
          <p:cNvSpPr/>
          <p:nvPr/>
        </p:nvSpPr>
        <p:spPr>
          <a:xfrm>
            <a:off x="320040" y="3547872"/>
            <a:ext cx="2743200" cy="786384"/>
          </a:xfrm>
          <a:prstGeom prst="rect">
            <a:avLst/>
          </a:prstGeom>
          <a:noFill/>
          <a:ln/>
        </p:spPr>
        <p:txBody>
          <a:bodyPr wrap="square" rtlCol="0" anchor="ctr"/>
          <a:lstStyle/>
          <a:p>
            <a:pPr marL="0" indent="0" algn="ctr">
              <a:lnSpc>
                <a:spcPct val="130000"/>
              </a:lnSpc>
              <a:buNone/>
            </a:pPr>
            <a:r>
              <a:rPr lang="en-US" sz="900" dirty="0">
                <a:solidFill>
                  <a:srgbClr val="4A5568"/>
                </a:solidFill>
              </a:rPr>
              <a:t>Customer account lookup</a:t>
            </a:r>
            <a:endParaRPr lang="en-US" sz="900" dirty="0"/>
          </a:p>
          <a:p>
            <a:pPr marL="0" indent="0" algn="ctr">
              <a:lnSpc>
                <a:spcPct val="130000"/>
              </a:lnSpc>
              <a:buNone/>
            </a:pPr>
            <a:r>
              <a:rPr lang="en-US" sz="900" dirty="0">
                <a:solidFill>
                  <a:srgbClr val="4A5568"/>
                </a:solidFill>
              </a:rPr>
              <a:t>Case creation · status</a:t>
            </a:r>
            <a:endParaRPr lang="en-US" sz="900" dirty="0"/>
          </a:p>
          <a:p>
            <a:pPr marL="0" indent="0" algn="ctr">
              <a:lnSpc>
                <a:spcPct val="130000"/>
              </a:lnSpc>
              <a:buNone/>
            </a:pPr>
            <a:r>
              <a:rPr lang="en-US" sz="900" dirty="0">
                <a:solidFill>
                  <a:srgbClr val="4A5568"/>
                </a:solidFill>
              </a:rPr>
              <a:t>Entitlement verification</a:t>
            </a:r>
            <a:endParaRPr lang="en-US" sz="900" dirty="0"/>
          </a:p>
        </p:txBody>
      </p:sp>
      <p:sp>
        <p:nvSpPr>
          <p:cNvPr id="45" name="Shape 43"/>
          <p:cNvSpPr/>
          <p:nvPr/>
        </p:nvSpPr>
        <p:spPr>
          <a:xfrm>
            <a:off x="3200400" y="3319753"/>
            <a:ext cx="2743200" cy="1024128"/>
          </a:xfrm>
          <a:prstGeom prst="rect">
            <a:avLst/>
          </a:prstGeom>
          <a:solidFill>
            <a:srgbClr val="E1F5EE"/>
          </a:solidFill>
          <a:ln w="6350">
            <a:solidFill>
              <a:srgbClr val="0F6E56"/>
            </a:solidFill>
            <a:prstDash val="solid"/>
          </a:ln>
          <a:effectLst>
            <a:outerShdw blurRad="101600" dist="25400" dir="8100000" algn="bl" rotWithShape="0">
              <a:srgbClr val="000000">
                <a:alpha val="8000"/>
              </a:srgbClr>
            </a:outerShdw>
          </a:effectLst>
        </p:spPr>
        <p:txBody>
          <a:bodyPr/>
          <a:lstStyle/>
          <a:p>
            <a:endParaRPr lang="en-US"/>
          </a:p>
        </p:txBody>
      </p:sp>
      <p:sp>
        <p:nvSpPr>
          <p:cNvPr id="46" name="Shape 44"/>
          <p:cNvSpPr/>
          <p:nvPr/>
        </p:nvSpPr>
        <p:spPr>
          <a:xfrm>
            <a:off x="3200400" y="3310128"/>
            <a:ext cx="2743200" cy="237744"/>
          </a:xfrm>
          <a:prstGeom prst="rect">
            <a:avLst/>
          </a:prstGeom>
          <a:solidFill>
            <a:srgbClr val="0F6E56"/>
          </a:solidFill>
          <a:ln/>
        </p:spPr>
        <p:txBody>
          <a:bodyPr/>
          <a:lstStyle/>
          <a:p>
            <a:endParaRPr lang="en-US"/>
          </a:p>
        </p:txBody>
      </p:sp>
      <p:sp>
        <p:nvSpPr>
          <p:cNvPr id="47" name="Text 45"/>
          <p:cNvSpPr/>
          <p:nvPr/>
        </p:nvSpPr>
        <p:spPr>
          <a:xfrm>
            <a:off x="3200400" y="3310128"/>
            <a:ext cx="2743200" cy="237744"/>
          </a:xfrm>
          <a:prstGeom prst="rect">
            <a:avLst/>
          </a:prstGeom>
          <a:noFill/>
          <a:ln/>
        </p:spPr>
        <p:txBody>
          <a:bodyPr wrap="square" rtlCol="0" anchor="ctr"/>
          <a:lstStyle/>
          <a:p>
            <a:pPr marL="0" indent="0" algn="ctr">
              <a:buNone/>
            </a:pPr>
            <a:r>
              <a:rPr lang="en-US" sz="1000" b="1" dirty="0">
                <a:solidFill>
                  <a:srgbClr val="FFFFFF"/>
                </a:solidFill>
              </a:rPr>
              <a:t>ERP system</a:t>
            </a:r>
            <a:endParaRPr lang="en-US" sz="1000" dirty="0"/>
          </a:p>
        </p:txBody>
      </p:sp>
      <p:sp>
        <p:nvSpPr>
          <p:cNvPr id="48" name="Text 46"/>
          <p:cNvSpPr/>
          <p:nvPr/>
        </p:nvSpPr>
        <p:spPr>
          <a:xfrm>
            <a:off x="3200400" y="3547872"/>
            <a:ext cx="2743200" cy="786384"/>
          </a:xfrm>
          <a:prstGeom prst="rect">
            <a:avLst/>
          </a:prstGeom>
          <a:noFill/>
          <a:ln/>
        </p:spPr>
        <p:txBody>
          <a:bodyPr wrap="square" rtlCol="0" anchor="ctr"/>
          <a:lstStyle/>
          <a:p>
            <a:pPr marL="0" indent="0" algn="ctr">
              <a:lnSpc>
                <a:spcPct val="130000"/>
              </a:lnSpc>
              <a:buNone/>
            </a:pPr>
            <a:r>
              <a:rPr lang="en-US" sz="900" dirty="0">
                <a:solidFill>
                  <a:srgbClr val="4A5568"/>
                </a:solidFill>
              </a:rPr>
              <a:t>Order status · tracking</a:t>
            </a:r>
            <a:endParaRPr lang="en-US" sz="900" dirty="0"/>
          </a:p>
          <a:p>
            <a:pPr marL="0" indent="0" algn="ctr">
              <a:lnSpc>
                <a:spcPct val="130000"/>
              </a:lnSpc>
              <a:buNone/>
            </a:pPr>
            <a:r>
              <a:rPr lang="en-US" sz="900" dirty="0">
                <a:solidFill>
                  <a:srgbClr val="4A5568"/>
                </a:solidFill>
              </a:rPr>
              <a:t>Returns · replacements</a:t>
            </a:r>
            <a:endParaRPr lang="en-US" sz="900" dirty="0"/>
          </a:p>
          <a:p>
            <a:pPr marL="0" indent="0" algn="ctr">
              <a:lnSpc>
                <a:spcPct val="130000"/>
              </a:lnSpc>
              <a:buNone/>
            </a:pPr>
            <a:r>
              <a:rPr lang="en-US" sz="900" dirty="0">
                <a:solidFill>
                  <a:srgbClr val="4A5568"/>
                </a:solidFill>
              </a:rPr>
              <a:t>Inventory availability</a:t>
            </a:r>
            <a:endParaRPr lang="en-US" sz="900" dirty="0"/>
          </a:p>
        </p:txBody>
      </p:sp>
      <p:sp>
        <p:nvSpPr>
          <p:cNvPr id="49" name="Shape 47"/>
          <p:cNvSpPr/>
          <p:nvPr/>
        </p:nvSpPr>
        <p:spPr>
          <a:xfrm>
            <a:off x="6263640" y="3310128"/>
            <a:ext cx="2743200" cy="1024128"/>
          </a:xfrm>
          <a:prstGeom prst="rect">
            <a:avLst/>
          </a:prstGeom>
          <a:solidFill>
            <a:srgbClr val="FAECE7"/>
          </a:solidFill>
          <a:ln w="6350">
            <a:solidFill>
              <a:srgbClr val="993C1D"/>
            </a:solidFill>
            <a:prstDash val="solid"/>
          </a:ln>
          <a:effectLst>
            <a:outerShdw blurRad="101600" dist="25400" dir="8100000" algn="bl" rotWithShape="0">
              <a:srgbClr val="000000">
                <a:alpha val="8000"/>
              </a:srgbClr>
            </a:outerShdw>
          </a:effectLst>
        </p:spPr>
        <p:txBody>
          <a:bodyPr/>
          <a:lstStyle/>
          <a:p>
            <a:endParaRPr lang="en-US"/>
          </a:p>
        </p:txBody>
      </p:sp>
      <p:sp>
        <p:nvSpPr>
          <p:cNvPr id="50" name="Shape 48"/>
          <p:cNvSpPr/>
          <p:nvPr/>
        </p:nvSpPr>
        <p:spPr>
          <a:xfrm>
            <a:off x="6263640" y="3310128"/>
            <a:ext cx="2743200" cy="237744"/>
          </a:xfrm>
          <a:prstGeom prst="rect">
            <a:avLst/>
          </a:prstGeom>
          <a:solidFill>
            <a:srgbClr val="993C1D"/>
          </a:solidFill>
          <a:ln/>
        </p:spPr>
        <p:txBody>
          <a:bodyPr/>
          <a:lstStyle/>
          <a:p>
            <a:endParaRPr lang="en-US"/>
          </a:p>
        </p:txBody>
      </p:sp>
      <p:sp>
        <p:nvSpPr>
          <p:cNvPr id="51" name="Text 49"/>
          <p:cNvSpPr/>
          <p:nvPr/>
        </p:nvSpPr>
        <p:spPr>
          <a:xfrm>
            <a:off x="6263640" y="3310128"/>
            <a:ext cx="2743200" cy="237744"/>
          </a:xfrm>
          <a:prstGeom prst="rect">
            <a:avLst/>
          </a:prstGeom>
          <a:noFill/>
          <a:ln/>
        </p:spPr>
        <p:txBody>
          <a:bodyPr wrap="square" rtlCol="0" anchor="ctr"/>
          <a:lstStyle/>
          <a:p>
            <a:pPr marL="0" indent="0" algn="ctr">
              <a:buNone/>
            </a:pPr>
            <a:r>
              <a:rPr lang="en-US" sz="1000" b="1" dirty="0">
                <a:solidFill>
                  <a:srgbClr val="FFFFFF"/>
                </a:solidFill>
              </a:rPr>
              <a:t>Complaint Handling</a:t>
            </a:r>
            <a:endParaRPr lang="en-US" sz="1000" dirty="0"/>
          </a:p>
        </p:txBody>
      </p:sp>
      <p:sp>
        <p:nvSpPr>
          <p:cNvPr id="52" name="Text 50"/>
          <p:cNvSpPr/>
          <p:nvPr/>
        </p:nvSpPr>
        <p:spPr>
          <a:xfrm>
            <a:off x="6263640" y="3547872"/>
            <a:ext cx="2743200" cy="786384"/>
          </a:xfrm>
          <a:prstGeom prst="rect">
            <a:avLst/>
          </a:prstGeom>
          <a:noFill/>
          <a:ln/>
        </p:spPr>
        <p:txBody>
          <a:bodyPr wrap="square" rtlCol="0" anchor="ctr"/>
          <a:lstStyle/>
          <a:p>
            <a:pPr marL="0" indent="0" algn="ctr">
              <a:lnSpc>
                <a:spcPct val="130000"/>
              </a:lnSpc>
              <a:buNone/>
            </a:pPr>
            <a:r>
              <a:rPr lang="en-US" sz="900" dirty="0">
                <a:solidFill>
                  <a:srgbClr val="4A5568"/>
                </a:solidFill>
              </a:rPr>
              <a:t>Complaint intake · triage</a:t>
            </a:r>
            <a:endParaRPr lang="en-US" sz="900" dirty="0"/>
          </a:p>
          <a:p>
            <a:pPr marL="0" indent="0" algn="ctr">
              <a:lnSpc>
                <a:spcPct val="130000"/>
              </a:lnSpc>
              <a:buNone/>
            </a:pPr>
            <a:r>
              <a:rPr lang="en-US" sz="900" dirty="0">
                <a:solidFill>
                  <a:srgbClr val="4A5568"/>
                </a:solidFill>
              </a:rPr>
              <a:t>Regulatory routing</a:t>
            </a:r>
            <a:endParaRPr lang="en-US" sz="900" dirty="0"/>
          </a:p>
          <a:p>
            <a:pPr marL="0" indent="0" algn="ctr">
              <a:lnSpc>
                <a:spcPct val="130000"/>
              </a:lnSpc>
              <a:buNone/>
            </a:pPr>
            <a:r>
              <a:rPr lang="en-US" sz="900" dirty="0">
                <a:solidFill>
                  <a:srgbClr val="4A5568"/>
                </a:solidFill>
              </a:rPr>
              <a:t>FDA / GDPR/ </a:t>
            </a:r>
            <a:r>
              <a:rPr lang="en-US" sz="900" dirty="0" err="1">
                <a:solidFill>
                  <a:srgbClr val="4A5568"/>
                </a:solidFill>
              </a:rPr>
              <a:t>GxP</a:t>
            </a:r>
            <a:r>
              <a:rPr lang="en-US" sz="900" dirty="0">
                <a:solidFill>
                  <a:srgbClr val="4A5568"/>
                </a:solidFill>
              </a:rPr>
              <a:t> compliant</a:t>
            </a:r>
            <a:endParaRPr lang="en-US" sz="900" dirty="0"/>
          </a:p>
        </p:txBody>
      </p:sp>
      <p:sp>
        <p:nvSpPr>
          <p:cNvPr id="53" name="Shape 51"/>
          <p:cNvSpPr/>
          <p:nvPr/>
        </p:nvSpPr>
        <p:spPr>
          <a:xfrm>
            <a:off x="7680960" y="3328416"/>
            <a:ext cx="0" cy="0"/>
          </a:xfrm>
          <a:prstGeom prst="line">
            <a:avLst/>
          </a:prstGeom>
          <a:noFill/>
          <a:ln w="10160">
            <a:solidFill>
              <a:srgbClr val="718096"/>
            </a:solidFill>
            <a:prstDash val="solid"/>
          </a:ln>
        </p:spPr>
        <p:txBody>
          <a:bodyPr/>
          <a:lstStyle/>
          <a:p>
            <a:endParaRPr lang="en-US"/>
          </a:p>
        </p:txBody>
      </p:sp>
      <p:sp>
        <p:nvSpPr>
          <p:cNvPr id="54" name="Shape 52"/>
          <p:cNvSpPr/>
          <p:nvPr/>
        </p:nvSpPr>
        <p:spPr>
          <a:xfrm>
            <a:off x="1691640" y="3328416"/>
            <a:ext cx="0" cy="0"/>
          </a:xfrm>
          <a:prstGeom prst="line">
            <a:avLst/>
          </a:prstGeom>
          <a:noFill/>
          <a:ln w="10160">
            <a:solidFill>
              <a:srgbClr val="718096"/>
            </a:solidFill>
            <a:prstDash val="solid"/>
          </a:ln>
        </p:spPr>
        <p:txBody>
          <a:bodyPr/>
          <a:lstStyle/>
          <a:p>
            <a:endParaRPr lang="en-US"/>
          </a:p>
        </p:txBody>
      </p:sp>
      <p:sp>
        <p:nvSpPr>
          <p:cNvPr id="55" name="Shape 53"/>
          <p:cNvSpPr/>
          <p:nvPr/>
        </p:nvSpPr>
        <p:spPr>
          <a:xfrm>
            <a:off x="4572000" y="3328416"/>
            <a:ext cx="0" cy="0"/>
          </a:xfrm>
          <a:prstGeom prst="line">
            <a:avLst/>
          </a:prstGeom>
          <a:noFill/>
          <a:ln w="10160">
            <a:solidFill>
              <a:srgbClr val="718096"/>
            </a:solidFill>
            <a:prstDash val="solid"/>
          </a:ln>
        </p:spPr>
        <p:txBody>
          <a:bodyPr/>
          <a:lstStyle/>
          <a:p>
            <a:endParaRPr lang="en-US"/>
          </a:p>
        </p:txBody>
      </p:sp>
      <p:sp>
        <p:nvSpPr>
          <p:cNvPr id="56" name="Shape 54"/>
          <p:cNvSpPr/>
          <p:nvPr/>
        </p:nvSpPr>
        <p:spPr>
          <a:xfrm>
            <a:off x="0" y="4535424"/>
            <a:ext cx="9144000" cy="274320"/>
          </a:xfrm>
          <a:prstGeom prst="rect">
            <a:avLst/>
          </a:prstGeom>
          <a:solidFill>
            <a:srgbClr val="0A1628"/>
          </a:solidFill>
          <a:ln/>
        </p:spPr>
        <p:txBody>
          <a:bodyPr/>
          <a:lstStyle/>
          <a:p>
            <a:endParaRPr lang="en-US"/>
          </a:p>
        </p:txBody>
      </p:sp>
      <p:sp>
        <p:nvSpPr>
          <p:cNvPr id="57" name="Text 55"/>
          <p:cNvSpPr/>
          <p:nvPr/>
        </p:nvSpPr>
        <p:spPr>
          <a:xfrm>
            <a:off x="182880" y="4535424"/>
            <a:ext cx="2148840" cy="274320"/>
          </a:xfrm>
          <a:prstGeom prst="rect">
            <a:avLst/>
          </a:prstGeom>
          <a:noFill/>
          <a:ln/>
        </p:spPr>
        <p:txBody>
          <a:bodyPr wrap="square" rtlCol="0" anchor="ctr"/>
          <a:lstStyle/>
          <a:p>
            <a:pPr marL="0" indent="0" algn="ctr">
              <a:buNone/>
            </a:pPr>
            <a:r>
              <a:rPr lang="en-US" sz="800" dirty="0">
                <a:solidFill>
                  <a:srgbClr val="7EC8F0"/>
                </a:solidFill>
              </a:rPr>
              <a:t>KB source: Confluence</a:t>
            </a:r>
            <a:endParaRPr lang="en-US" sz="800" dirty="0"/>
          </a:p>
        </p:txBody>
      </p:sp>
      <p:sp>
        <p:nvSpPr>
          <p:cNvPr id="58" name="Shape 56"/>
          <p:cNvSpPr/>
          <p:nvPr/>
        </p:nvSpPr>
        <p:spPr>
          <a:xfrm>
            <a:off x="2423160" y="4572000"/>
            <a:ext cx="0" cy="201168"/>
          </a:xfrm>
          <a:prstGeom prst="line">
            <a:avLst/>
          </a:prstGeom>
          <a:noFill/>
          <a:ln w="6350">
            <a:solidFill>
              <a:srgbClr val="1E3D63"/>
            </a:solidFill>
            <a:prstDash val="solid"/>
          </a:ln>
        </p:spPr>
        <p:txBody>
          <a:bodyPr/>
          <a:lstStyle/>
          <a:p>
            <a:endParaRPr lang="en-US"/>
          </a:p>
        </p:txBody>
      </p:sp>
      <p:sp>
        <p:nvSpPr>
          <p:cNvPr id="59" name="Text 57"/>
          <p:cNvSpPr/>
          <p:nvPr/>
        </p:nvSpPr>
        <p:spPr>
          <a:xfrm>
            <a:off x="2423160" y="4535424"/>
            <a:ext cx="2148840" cy="274320"/>
          </a:xfrm>
          <a:prstGeom prst="rect">
            <a:avLst/>
          </a:prstGeom>
          <a:noFill/>
          <a:ln/>
        </p:spPr>
        <p:txBody>
          <a:bodyPr wrap="square" rtlCol="0" anchor="ctr"/>
          <a:lstStyle/>
          <a:p>
            <a:pPr algn="ctr"/>
            <a:r>
              <a:rPr lang="en-US" sz="800" dirty="0">
                <a:solidFill>
                  <a:srgbClr val="7EC8F0"/>
                </a:solidFill>
              </a:rPr>
              <a:t>FDA / </a:t>
            </a:r>
            <a:r>
              <a:rPr lang="en-US" sz="800" dirty="0" err="1">
                <a:solidFill>
                  <a:srgbClr val="7EC8F0"/>
                </a:solidFill>
              </a:rPr>
              <a:t>GxP</a:t>
            </a:r>
            <a:r>
              <a:rPr lang="en-US" sz="800" dirty="0">
                <a:solidFill>
                  <a:srgbClr val="7EC8F0"/>
                </a:solidFill>
              </a:rPr>
              <a:t> compliant complaint routing</a:t>
            </a:r>
            <a:endParaRPr lang="en-US" sz="800" dirty="0"/>
          </a:p>
        </p:txBody>
      </p:sp>
      <p:sp>
        <p:nvSpPr>
          <p:cNvPr id="60" name="Shape 58"/>
          <p:cNvSpPr/>
          <p:nvPr/>
        </p:nvSpPr>
        <p:spPr>
          <a:xfrm>
            <a:off x="4663440" y="4572000"/>
            <a:ext cx="0" cy="201168"/>
          </a:xfrm>
          <a:prstGeom prst="line">
            <a:avLst/>
          </a:prstGeom>
          <a:noFill/>
          <a:ln w="6350">
            <a:solidFill>
              <a:srgbClr val="1E3D63"/>
            </a:solidFill>
            <a:prstDash val="solid"/>
          </a:ln>
        </p:spPr>
        <p:txBody>
          <a:bodyPr/>
          <a:lstStyle/>
          <a:p>
            <a:endParaRPr lang="en-US"/>
          </a:p>
        </p:txBody>
      </p:sp>
      <p:sp>
        <p:nvSpPr>
          <p:cNvPr id="61" name="Text 59"/>
          <p:cNvSpPr/>
          <p:nvPr/>
        </p:nvSpPr>
        <p:spPr>
          <a:xfrm>
            <a:off x="4663439" y="4535424"/>
            <a:ext cx="2446931" cy="274320"/>
          </a:xfrm>
          <a:prstGeom prst="rect">
            <a:avLst/>
          </a:prstGeom>
          <a:noFill/>
          <a:ln/>
        </p:spPr>
        <p:txBody>
          <a:bodyPr wrap="square" rtlCol="0" anchor="ctr"/>
          <a:lstStyle/>
          <a:p>
            <a:pPr marL="0" indent="0" algn="ctr">
              <a:buNone/>
            </a:pPr>
            <a:r>
              <a:rPr lang="en-US" sz="800" dirty="0">
                <a:solidFill>
                  <a:srgbClr val="7EC8F0"/>
                </a:solidFill>
              </a:rPr>
              <a:t>Integrations: Salesforce · ERP · Complaint Handling</a:t>
            </a:r>
            <a:endParaRPr lang="en-US" sz="800" dirty="0"/>
          </a:p>
        </p:txBody>
      </p:sp>
      <p:sp>
        <p:nvSpPr>
          <p:cNvPr id="62" name="Shape 60"/>
          <p:cNvSpPr/>
          <p:nvPr/>
        </p:nvSpPr>
        <p:spPr>
          <a:xfrm>
            <a:off x="6903720" y="4572000"/>
            <a:ext cx="0" cy="201168"/>
          </a:xfrm>
          <a:prstGeom prst="line">
            <a:avLst/>
          </a:prstGeom>
          <a:noFill/>
          <a:ln w="6350">
            <a:solidFill>
              <a:srgbClr val="1E3D63"/>
            </a:solidFill>
            <a:prstDash val="solid"/>
          </a:ln>
        </p:spPr>
        <p:txBody>
          <a:bodyPr/>
          <a:lstStyle/>
          <a:p>
            <a:endParaRPr lang="en-US"/>
          </a:p>
        </p:txBody>
      </p:sp>
      <p:sp>
        <p:nvSpPr>
          <p:cNvPr id="63" name="Text 61"/>
          <p:cNvSpPr/>
          <p:nvPr/>
        </p:nvSpPr>
        <p:spPr>
          <a:xfrm>
            <a:off x="6903720" y="4535424"/>
            <a:ext cx="2148840" cy="274320"/>
          </a:xfrm>
          <a:prstGeom prst="rect">
            <a:avLst/>
          </a:prstGeom>
          <a:noFill/>
          <a:ln/>
        </p:spPr>
        <p:txBody>
          <a:bodyPr wrap="square" rtlCol="0" anchor="ctr"/>
          <a:lstStyle/>
          <a:p>
            <a:pPr marL="0" indent="0" algn="ctr">
              <a:buNone/>
            </a:pPr>
            <a:endParaRPr lang="en-US" sz="800" dirty="0"/>
          </a:p>
        </p:txBody>
      </p:sp>
      <p:sp>
        <p:nvSpPr>
          <p:cNvPr id="64" name="Shape 38">
            <a:extLst>
              <a:ext uri="{FF2B5EF4-FFF2-40B4-BE49-F238E27FC236}">
                <a16:creationId xmlns:a16="http://schemas.microsoft.com/office/drawing/2014/main" id="{01D1F371-4D04-B998-1AA0-9BC95CA74BEC}"/>
              </a:ext>
            </a:extLst>
          </p:cNvPr>
          <p:cNvSpPr/>
          <p:nvPr/>
        </p:nvSpPr>
        <p:spPr>
          <a:xfrm>
            <a:off x="1509562" y="3127248"/>
            <a:ext cx="0" cy="201168"/>
          </a:xfrm>
          <a:prstGeom prst="line">
            <a:avLst/>
          </a:prstGeom>
          <a:noFill/>
          <a:ln w="19050">
            <a:solidFill>
              <a:srgbClr val="718096"/>
            </a:solidFill>
            <a:prstDash val="solid"/>
          </a:ln>
        </p:spPr>
        <p:txBody>
          <a:bodyPr/>
          <a:lstStyle/>
          <a:p>
            <a:endParaRPr lang="en-US"/>
          </a:p>
        </p:txBody>
      </p:sp>
      <p:sp>
        <p:nvSpPr>
          <p:cNvPr id="65" name="Shape 38">
            <a:extLst>
              <a:ext uri="{FF2B5EF4-FFF2-40B4-BE49-F238E27FC236}">
                <a16:creationId xmlns:a16="http://schemas.microsoft.com/office/drawing/2014/main" id="{640BFF39-C233-F240-AC3B-49579AAF12CB}"/>
              </a:ext>
            </a:extLst>
          </p:cNvPr>
          <p:cNvSpPr/>
          <p:nvPr/>
        </p:nvSpPr>
        <p:spPr>
          <a:xfrm>
            <a:off x="4572000" y="3127248"/>
            <a:ext cx="0" cy="201168"/>
          </a:xfrm>
          <a:prstGeom prst="line">
            <a:avLst/>
          </a:prstGeom>
          <a:noFill/>
          <a:ln w="19050">
            <a:solidFill>
              <a:srgbClr val="718096"/>
            </a:solidFill>
            <a:prstDash val="solid"/>
          </a:ln>
        </p:spPr>
        <p:txBody>
          <a:bodyPr/>
          <a:lstStyle/>
          <a:p>
            <a:endParaRPr lang="en-US"/>
          </a:p>
        </p:txBody>
      </p:sp>
      <p:sp>
        <p:nvSpPr>
          <p:cNvPr id="68" name="Shape 35">
            <a:extLst>
              <a:ext uri="{FF2B5EF4-FFF2-40B4-BE49-F238E27FC236}">
                <a16:creationId xmlns:a16="http://schemas.microsoft.com/office/drawing/2014/main" id="{71052980-1180-8C05-ADC7-9F42F310DE29}"/>
              </a:ext>
            </a:extLst>
          </p:cNvPr>
          <p:cNvSpPr/>
          <p:nvPr/>
        </p:nvSpPr>
        <p:spPr>
          <a:xfrm>
            <a:off x="2569945" y="2532888"/>
            <a:ext cx="68580" cy="0"/>
          </a:xfrm>
          <a:prstGeom prst="line">
            <a:avLst/>
          </a:prstGeom>
          <a:noFill/>
          <a:ln w="12700">
            <a:solidFill>
              <a:srgbClr val="534AB7"/>
            </a:solidFill>
            <a:prstDash val="solid"/>
          </a:ln>
        </p:spPr>
        <p:txBody>
          <a:bodyPr/>
          <a:lstStyle/>
          <a:p>
            <a:endParaRPr lang="en-US"/>
          </a:p>
        </p:txBody>
      </p:sp>
      <p:sp>
        <p:nvSpPr>
          <p:cNvPr id="69" name="Shape 35">
            <a:extLst>
              <a:ext uri="{FF2B5EF4-FFF2-40B4-BE49-F238E27FC236}">
                <a16:creationId xmlns:a16="http://schemas.microsoft.com/office/drawing/2014/main" id="{A8CDEB55-EFFA-96A0-F45B-C3BCE2E350B0}"/>
              </a:ext>
            </a:extLst>
          </p:cNvPr>
          <p:cNvSpPr/>
          <p:nvPr/>
        </p:nvSpPr>
        <p:spPr>
          <a:xfrm>
            <a:off x="2695074" y="2532888"/>
            <a:ext cx="93846" cy="0"/>
          </a:xfrm>
          <a:prstGeom prst="line">
            <a:avLst/>
          </a:prstGeom>
          <a:noFill/>
          <a:ln w="12700">
            <a:solidFill>
              <a:srgbClr val="534AB7"/>
            </a:solidFill>
            <a:prstDash val="solid"/>
          </a:ln>
        </p:spPr>
        <p:txBody>
          <a:bodyPr/>
          <a:lstStyle/>
          <a:p>
            <a:endParaRPr lang="en-US"/>
          </a:p>
        </p:txBody>
      </p:sp>
      <p:sp>
        <p:nvSpPr>
          <p:cNvPr id="70" name="Shape 35">
            <a:extLst>
              <a:ext uri="{FF2B5EF4-FFF2-40B4-BE49-F238E27FC236}">
                <a16:creationId xmlns:a16="http://schemas.microsoft.com/office/drawing/2014/main" id="{06E9D4C0-9CBB-D69F-2C00-2D705A3B6028}"/>
              </a:ext>
            </a:extLst>
          </p:cNvPr>
          <p:cNvSpPr/>
          <p:nvPr/>
        </p:nvSpPr>
        <p:spPr>
          <a:xfrm>
            <a:off x="2462460" y="2531283"/>
            <a:ext cx="68580" cy="0"/>
          </a:xfrm>
          <a:prstGeom prst="line">
            <a:avLst/>
          </a:prstGeom>
          <a:noFill/>
          <a:ln w="12700">
            <a:solidFill>
              <a:srgbClr val="534AB7"/>
            </a:solidFill>
            <a:prstDash val="solid"/>
          </a:ln>
        </p:spPr>
        <p:txBody>
          <a:bodyPr/>
          <a:lstStyle/>
          <a:p>
            <a:endParaRPr lang="en-US"/>
          </a:p>
        </p:txBody>
      </p:sp>
      <p:sp>
        <p:nvSpPr>
          <p:cNvPr id="71" name="Shape 35">
            <a:extLst>
              <a:ext uri="{FF2B5EF4-FFF2-40B4-BE49-F238E27FC236}">
                <a16:creationId xmlns:a16="http://schemas.microsoft.com/office/drawing/2014/main" id="{633879AA-5DDC-5537-0508-5F14A6ADF6BE}"/>
              </a:ext>
            </a:extLst>
          </p:cNvPr>
          <p:cNvSpPr/>
          <p:nvPr/>
        </p:nvSpPr>
        <p:spPr>
          <a:xfrm>
            <a:off x="2356586" y="2531285"/>
            <a:ext cx="68580" cy="0"/>
          </a:xfrm>
          <a:prstGeom prst="line">
            <a:avLst/>
          </a:prstGeom>
          <a:noFill/>
          <a:ln w="12700">
            <a:solidFill>
              <a:srgbClr val="534AB7"/>
            </a:solidFill>
            <a:prstDash val="solid"/>
          </a:ln>
        </p:spPr>
        <p:txBody>
          <a:bodyPr/>
          <a:lstStyle/>
          <a:p>
            <a:endParaRPr lang="en-US"/>
          </a:p>
        </p:txBody>
      </p:sp>
      <p:sp>
        <p:nvSpPr>
          <p:cNvPr id="74" name="Shape 4">
            <a:extLst>
              <a:ext uri="{FF2B5EF4-FFF2-40B4-BE49-F238E27FC236}">
                <a16:creationId xmlns:a16="http://schemas.microsoft.com/office/drawing/2014/main" id="{5CB4D6CE-BADB-96F4-E18B-BA84C1CF527E}"/>
              </a:ext>
            </a:extLst>
          </p:cNvPr>
          <p:cNvSpPr/>
          <p:nvPr/>
        </p:nvSpPr>
        <p:spPr>
          <a:xfrm>
            <a:off x="73152" y="2039112"/>
            <a:ext cx="190338" cy="822960"/>
          </a:xfrm>
          <a:prstGeom prst="rect">
            <a:avLst/>
          </a:prstGeom>
          <a:solidFill>
            <a:srgbClr val="4A5568"/>
          </a:solidFill>
          <a:ln/>
        </p:spPr>
        <p:txBody>
          <a:bodyPr vert="vert270" anchor="ctr"/>
          <a:lstStyle/>
          <a:p>
            <a:pPr algn="ctr"/>
            <a:r>
              <a:rPr lang="en-US" sz="800" dirty="0">
                <a:solidFill>
                  <a:schemeClr val="bg1"/>
                </a:solidFill>
              </a:rPr>
              <a:t>AI Layer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561</TotalTime>
  <Words>2500</Words>
  <Application>Microsoft Office PowerPoint</Application>
  <PresentationFormat>On-screen Show (16:9)</PresentationFormat>
  <Paragraphs>128</Paragraphs>
  <Slides>4</Slides>
  <Notes>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Office Theme</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ServiceNow Now Assist &amp; Agentic AI — Portfolio</dc:title>
  <dc:subject>PptxGenJS Presentation</dc:subject>
  <dc:creator>Raju Munta</dc:creator>
  <cp:lastModifiedBy>Raju Munta</cp:lastModifiedBy>
  <cp:revision>7</cp:revision>
  <dcterms:created xsi:type="dcterms:W3CDTF">2026-04-09T20:45:02Z</dcterms:created>
  <dcterms:modified xsi:type="dcterms:W3CDTF">2026-04-21T05:25:49Z</dcterms:modified>
</cp:coreProperties>
</file>